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6256000" cy="9144000"/>
  <p:notesSz cx="9144000" cy="16256000"/>
  <p:embeddedFontLst>
    <p:embeddedFont>
      <p:font typeface="Quattrocento Sans" charset="-122" pitchFamily="34"/>
      <p:regular r:id="rId17"/>
    </p:embeddedFont>
    <p:embeddedFont>
      <p:font typeface="ZCOOL KuaiLe" charset="-122" pitchFamily="34"/>
      <p:regular r:id="rId18"/>
    </p:embeddedFont>
    <p:embeddedFont>
      <p:font typeface="Unna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btzftko3kzk2u/mnt/agents/output/karmelo-case/images/5_Scales_of_Justice_Balancing_in_Dramatic.png">    </p:cNvPr>
          <p:cNvPicPr>
            <a:picLocks noChangeAspect="1"/>
          </p:cNvPicPr>
          <p:nvPr/>
        </p:nvPicPr>
        <p:blipFill>
          <a:blip r:embed="rId1"/>
          <a:srcRect l="0" r="0" t="7786" b="7786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1B2A4A">
                  <a:alpha val="90000"/>
                </a:srgbClr>
              </a:gs>
              <a:gs pos="50000">
                <a:srgbClr val="1B2A4A">
                  <a:alpha val="80000"/>
                </a:srgbClr>
              </a:gs>
              <a:gs pos="100000">
                <a:srgbClr val="1B2A4A">
                  <a:alpha val="90000"/>
                </a:srgbClr>
              </a:gs>
            </a:gsLst>
            <a:lin ang="5400000" scaled="1"/>
          </a:gra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7493000" y="10160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762000" y="79375"/>
                </a:moveTo>
                <a:lnTo>
                  <a:pt x="1016000" y="79375"/>
                </a:lnTo>
                <a:cubicBezTo>
                  <a:pt x="1051123" y="79375"/>
                  <a:pt x="1079500" y="114846"/>
                  <a:pt x="1079500" y="158750"/>
                </a:cubicBezTo>
                <a:cubicBezTo>
                  <a:pt x="1079500" y="202654"/>
                  <a:pt x="1051123" y="238125"/>
                  <a:pt x="1016000" y="238125"/>
                </a:cubicBezTo>
                <a:lnTo>
                  <a:pt x="790575" y="238125"/>
                </a:lnTo>
                <a:cubicBezTo>
                  <a:pt x="780256" y="302121"/>
                  <a:pt x="745133" y="354955"/>
                  <a:pt x="698500" y="380256"/>
                </a:cubicBezTo>
                <a:lnTo>
                  <a:pt x="698500" y="1111250"/>
                </a:lnTo>
                <a:lnTo>
                  <a:pt x="1016000" y="1111250"/>
                </a:lnTo>
                <a:cubicBezTo>
                  <a:pt x="1051123" y="1111250"/>
                  <a:pt x="1079500" y="1146721"/>
                  <a:pt x="1079500" y="1190625"/>
                </a:cubicBezTo>
                <a:cubicBezTo>
                  <a:pt x="1079500" y="1234529"/>
                  <a:pt x="1051123" y="1270000"/>
                  <a:pt x="1016000" y="1270000"/>
                </a:cubicBezTo>
                <a:lnTo>
                  <a:pt x="254000" y="1270000"/>
                </a:lnTo>
                <a:cubicBezTo>
                  <a:pt x="218877" y="1270000"/>
                  <a:pt x="190500" y="1234529"/>
                  <a:pt x="190500" y="1190625"/>
                </a:cubicBezTo>
                <a:cubicBezTo>
                  <a:pt x="190500" y="1146721"/>
                  <a:pt x="218877" y="1111250"/>
                  <a:pt x="254000" y="1111250"/>
                </a:cubicBezTo>
                <a:lnTo>
                  <a:pt x="571500" y="1111250"/>
                </a:lnTo>
                <a:lnTo>
                  <a:pt x="571500" y="380256"/>
                </a:lnTo>
                <a:cubicBezTo>
                  <a:pt x="524867" y="354707"/>
                  <a:pt x="489744" y="301873"/>
                  <a:pt x="479425" y="238125"/>
                </a:cubicBezTo>
                <a:lnTo>
                  <a:pt x="254000" y="238125"/>
                </a:lnTo>
                <a:cubicBezTo>
                  <a:pt x="218877" y="238125"/>
                  <a:pt x="190500" y="202654"/>
                  <a:pt x="190500" y="158750"/>
                </a:cubicBezTo>
                <a:cubicBezTo>
                  <a:pt x="190500" y="114846"/>
                  <a:pt x="218877" y="79375"/>
                  <a:pt x="254000" y="79375"/>
                </a:cubicBezTo>
                <a:lnTo>
                  <a:pt x="508000" y="79375"/>
                </a:lnTo>
                <a:cubicBezTo>
                  <a:pt x="536972" y="31254"/>
                  <a:pt x="583009" y="0"/>
                  <a:pt x="635000" y="0"/>
                </a:cubicBezTo>
                <a:cubicBezTo>
                  <a:pt x="686991" y="0"/>
                  <a:pt x="733028" y="31254"/>
                  <a:pt x="762000" y="79375"/>
                </a:cubicBezTo>
                <a:close/>
                <a:moveTo>
                  <a:pt x="872331" y="793750"/>
                </a:moveTo>
                <a:lnTo>
                  <a:pt x="1159669" y="793750"/>
                </a:lnTo>
                <a:lnTo>
                  <a:pt x="1016000" y="485676"/>
                </a:lnTo>
                <a:lnTo>
                  <a:pt x="872331" y="793750"/>
                </a:lnTo>
                <a:close/>
                <a:moveTo>
                  <a:pt x="1016000" y="1031875"/>
                </a:moveTo>
                <a:cubicBezTo>
                  <a:pt x="891183" y="1031875"/>
                  <a:pt x="787400" y="947539"/>
                  <a:pt x="765969" y="836166"/>
                </a:cubicBezTo>
                <a:cubicBezTo>
                  <a:pt x="760809" y="808881"/>
                  <a:pt x="767953" y="780852"/>
                  <a:pt x="779264" y="756543"/>
                </a:cubicBezTo>
                <a:lnTo>
                  <a:pt x="968177" y="351730"/>
                </a:lnTo>
                <a:cubicBezTo>
                  <a:pt x="978098" y="330398"/>
                  <a:pt x="996355" y="317500"/>
                  <a:pt x="1016000" y="317500"/>
                </a:cubicBezTo>
                <a:cubicBezTo>
                  <a:pt x="1035645" y="317500"/>
                  <a:pt x="1053902" y="330646"/>
                  <a:pt x="1063823" y="351730"/>
                </a:cubicBezTo>
                <a:lnTo>
                  <a:pt x="1252736" y="756543"/>
                </a:lnTo>
                <a:cubicBezTo>
                  <a:pt x="1264047" y="780852"/>
                  <a:pt x="1271191" y="808881"/>
                  <a:pt x="1266031" y="836166"/>
                </a:cubicBezTo>
                <a:cubicBezTo>
                  <a:pt x="1244600" y="947291"/>
                  <a:pt x="1140817" y="1031875"/>
                  <a:pt x="1016000" y="1031875"/>
                </a:cubicBezTo>
                <a:close/>
                <a:moveTo>
                  <a:pt x="251619" y="485676"/>
                </a:moveTo>
                <a:lnTo>
                  <a:pt x="107950" y="793750"/>
                </a:lnTo>
                <a:lnTo>
                  <a:pt x="395486" y="793750"/>
                </a:lnTo>
                <a:lnTo>
                  <a:pt x="251619" y="485676"/>
                </a:lnTo>
                <a:close/>
                <a:moveTo>
                  <a:pt x="1786" y="836166"/>
                </a:moveTo>
                <a:cubicBezTo>
                  <a:pt x="-3373" y="808881"/>
                  <a:pt x="3770" y="780852"/>
                  <a:pt x="15081" y="756543"/>
                </a:cubicBezTo>
                <a:lnTo>
                  <a:pt x="203994" y="351730"/>
                </a:lnTo>
                <a:cubicBezTo>
                  <a:pt x="213916" y="330398"/>
                  <a:pt x="232172" y="317500"/>
                  <a:pt x="251817" y="317500"/>
                </a:cubicBezTo>
                <a:cubicBezTo>
                  <a:pt x="271463" y="317500"/>
                  <a:pt x="289719" y="330646"/>
                  <a:pt x="299641" y="351730"/>
                </a:cubicBezTo>
                <a:lnTo>
                  <a:pt x="488553" y="756543"/>
                </a:lnTo>
                <a:cubicBezTo>
                  <a:pt x="499864" y="780852"/>
                  <a:pt x="507008" y="808881"/>
                  <a:pt x="501848" y="836166"/>
                </a:cubicBezTo>
                <a:cubicBezTo>
                  <a:pt x="480417" y="947291"/>
                  <a:pt x="376634" y="1031875"/>
                  <a:pt x="251817" y="1031875"/>
                </a:cubicBezTo>
                <a:cubicBezTo>
                  <a:pt x="127000" y="1031875"/>
                  <a:pt x="23217" y="947539"/>
                  <a:pt x="1786" y="836166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5" name="Text 2"/>
          <p:cNvSpPr/>
          <p:nvPr/>
        </p:nvSpPr>
        <p:spPr>
          <a:xfrm>
            <a:off x="4318000" y="2540000"/>
            <a:ext cx="762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spc="400" kern="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YOUNG LAW STUDENT'S ANALYSIS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143000" y="3175000"/>
            <a:ext cx="13970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5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THIS TRIAL</a:t>
            </a:r>
            <a:endParaRPr lang="en-US" sz="5200" dirty="0"/>
          </a:p>
          <a:p>
            <a:pPr algn="ctr">
              <a:lnSpc>
                <a:spcPct val="120000"/>
              </a:lnSpc>
            </a:pPr>
            <a:r>
              <a:rPr lang="en-US" sz="5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SHOULD BE A </a:t>
            </a:r>
            <a:pPr algn="ctr">
              <a:lnSpc>
                <a:spcPct val="120000"/>
              </a:lnSpc>
            </a:pPr>
            <a:r>
              <a:rPr lang="en-US" sz="5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MISTRIAL!</a:t>
            </a:r>
            <a:endParaRPr lang="en-US" sz="5200" dirty="0"/>
          </a:p>
        </p:txBody>
      </p:sp>
      <p:sp>
        <p:nvSpPr>
          <p:cNvPr id="7" name="Shape 4"/>
          <p:cNvSpPr/>
          <p:nvPr/>
        </p:nvSpPr>
        <p:spPr>
          <a:xfrm>
            <a:off x="6223000" y="5207000"/>
            <a:ext cx="3810000" cy="635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8" name="Text 5"/>
          <p:cNvSpPr/>
          <p:nvPr/>
        </p:nvSpPr>
        <p:spPr>
          <a:xfrm>
            <a:off x="2413000" y="5524500"/>
            <a:ext cx="1143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Karmelo Anthony Case — Why Justice Was NOT Served</a:t>
            </a:r>
            <a:endParaRPr lang="en-US" sz="2200" dirty="0"/>
          </a:p>
          <a:p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Examining the Evidence, the Bias, and the Constitutional Violations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5588000" y="6985000"/>
            <a:ext cx="5080000" cy="5715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0" name="Text 7"/>
          <p:cNvSpPr/>
          <p:nvPr/>
        </p:nvSpPr>
        <p:spPr>
          <a:xfrm>
            <a:off x="5588000" y="6985000"/>
            <a:ext cx="508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⚖️  JUSTICE FOR KARMELO  ⚖️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14605000" y="76200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299156" y="304403"/>
                </a:moveTo>
                <a:lnTo>
                  <a:pt x="266171" y="267295"/>
                </a:lnTo>
                <a:cubicBezTo>
                  <a:pt x="244122" y="242491"/>
                  <a:pt x="244122" y="202208"/>
                  <a:pt x="266171" y="177403"/>
                </a:cubicBezTo>
                <a:lnTo>
                  <a:pt x="468489" y="-50403"/>
                </a:lnTo>
                <a:cubicBezTo>
                  <a:pt x="490538" y="-75208"/>
                  <a:pt x="526344" y="-75208"/>
                  <a:pt x="548393" y="-50403"/>
                </a:cubicBezTo>
                <a:lnTo>
                  <a:pt x="581378" y="-13097"/>
                </a:lnTo>
                <a:cubicBezTo>
                  <a:pt x="603426" y="11708"/>
                  <a:pt x="603426" y="51991"/>
                  <a:pt x="581378" y="76795"/>
                </a:cubicBezTo>
                <a:lnTo>
                  <a:pt x="379060" y="304403"/>
                </a:lnTo>
                <a:cubicBezTo>
                  <a:pt x="357011" y="329208"/>
                  <a:pt x="321204" y="329208"/>
                  <a:pt x="299156" y="304403"/>
                </a:cubicBezTo>
                <a:close/>
                <a:moveTo>
                  <a:pt x="486833" y="420092"/>
                </a:moveTo>
                <a:lnTo>
                  <a:pt x="431447" y="357783"/>
                </a:lnTo>
                <a:lnTo>
                  <a:pt x="629003" y="135533"/>
                </a:lnTo>
                <a:lnTo>
                  <a:pt x="839611" y="372467"/>
                </a:lnTo>
                <a:lnTo>
                  <a:pt x="642056" y="594717"/>
                </a:lnTo>
                <a:lnTo>
                  <a:pt x="586669" y="532408"/>
                </a:lnTo>
                <a:lnTo>
                  <a:pt x="177447" y="992783"/>
                </a:lnTo>
                <a:cubicBezTo>
                  <a:pt x="149931" y="1023739"/>
                  <a:pt x="105304" y="1023739"/>
                  <a:pt x="77611" y="992783"/>
                </a:cubicBezTo>
                <a:cubicBezTo>
                  <a:pt x="49918" y="961827"/>
                  <a:pt x="50094" y="911622"/>
                  <a:pt x="77611" y="880467"/>
                </a:cubicBezTo>
                <a:lnTo>
                  <a:pt x="486833" y="420092"/>
                </a:lnTo>
                <a:close/>
                <a:moveTo>
                  <a:pt x="689504" y="743347"/>
                </a:moveTo>
                <a:cubicBezTo>
                  <a:pt x="667456" y="718542"/>
                  <a:pt x="667456" y="678259"/>
                  <a:pt x="689504" y="653455"/>
                </a:cubicBezTo>
                <a:lnTo>
                  <a:pt x="891822" y="425847"/>
                </a:lnTo>
                <a:cubicBezTo>
                  <a:pt x="913871" y="401042"/>
                  <a:pt x="949678" y="401042"/>
                  <a:pt x="971726" y="425847"/>
                </a:cubicBezTo>
                <a:lnTo>
                  <a:pt x="1004711" y="462955"/>
                </a:lnTo>
                <a:cubicBezTo>
                  <a:pt x="1026760" y="487759"/>
                  <a:pt x="1026760" y="528042"/>
                  <a:pt x="1004711" y="552847"/>
                </a:cubicBezTo>
                <a:lnTo>
                  <a:pt x="802393" y="780653"/>
                </a:lnTo>
                <a:cubicBezTo>
                  <a:pt x="780344" y="805458"/>
                  <a:pt x="744538" y="805458"/>
                  <a:pt x="722489" y="780653"/>
                </a:cubicBezTo>
                <a:lnTo>
                  <a:pt x="689504" y="743545"/>
                </a:lnTo>
                <a:close/>
              </a:path>
            </a:pathLst>
          </a:custGeom>
          <a:solidFill>
            <a:srgbClr val="FFFFFF">
              <a:alpha val="15000"/>
            </a:srgbClr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btzftko3kzk2u/mnt/agents/output/karmelo-case/images/1_Scales_Of_Justice_Dramatic_Digital.png">    </p:cNvPr>
          <p:cNvPicPr>
            <a:picLocks noChangeAspect="1"/>
          </p:cNvPicPr>
          <p:nvPr/>
        </p:nvPicPr>
        <p:blipFill>
          <a:blip r:embed="rId1"/>
          <a:srcRect l="0" r="0" t="8640" b="864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1B2A4A">
                  <a:alpha val="91000"/>
                </a:srgbClr>
              </a:gs>
              <a:gs pos="50000">
                <a:srgbClr val="1B2A4A">
                  <a:alpha val="85000"/>
                </a:srgbClr>
              </a:gs>
              <a:gs pos="100000">
                <a:srgbClr val="1B2A4A">
                  <a:alpha val="91000"/>
                </a:srgbClr>
              </a:gs>
            </a:gsLst>
            <a:lin ang="5400000" scaled="1"/>
          </a:gra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7493000" y="7620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762000" y="79375"/>
                </a:moveTo>
                <a:lnTo>
                  <a:pt x="1016000" y="79375"/>
                </a:lnTo>
                <a:cubicBezTo>
                  <a:pt x="1051123" y="79375"/>
                  <a:pt x="1079500" y="114846"/>
                  <a:pt x="1079500" y="158750"/>
                </a:cubicBezTo>
                <a:cubicBezTo>
                  <a:pt x="1079500" y="202654"/>
                  <a:pt x="1051123" y="238125"/>
                  <a:pt x="1016000" y="238125"/>
                </a:cubicBezTo>
                <a:lnTo>
                  <a:pt x="790575" y="238125"/>
                </a:lnTo>
                <a:cubicBezTo>
                  <a:pt x="780256" y="302121"/>
                  <a:pt x="745133" y="354955"/>
                  <a:pt x="698500" y="380256"/>
                </a:cubicBezTo>
                <a:lnTo>
                  <a:pt x="698500" y="1111250"/>
                </a:lnTo>
                <a:lnTo>
                  <a:pt x="1016000" y="1111250"/>
                </a:lnTo>
                <a:cubicBezTo>
                  <a:pt x="1051123" y="1111250"/>
                  <a:pt x="1079500" y="1146721"/>
                  <a:pt x="1079500" y="1190625"/>
                </a:cubicBezTo>
                <a:cubicBezTo>
                  <a:pt x="1079500" y="1234529"/>
                  <a:pt x="1051123" y="1270000"/>
                  <a:pt x="1016000" y="1270000"/>
                </a:cubicBezTo>
                <a:lnTo>
                  <a:pt x="254000" y="1270000"/>
                </a:lnTo>
                <a:cubicBezTo>
                  <a:pt x="218877" y="1270000"/>
                  <a:pt x="190500" y="1234529"/>
                  <a:pt x="190500" y="1190625"/>
                </a:cubicBezTo>
                <a:cubicBezTo>
                  <a:pt x="190500" y="1146721"/>
                  <a:pt x="218877" y="1111250"/>
                  <a:pt x="254000" y="1111250"/>
                </a:cubicBezTo>
                <a:lnTo>
                  <a:pt x="571500" y="1111250"/>
                </a:lnTo>
                <a:lnTo>
                  <a:pt x="571500" y="380256"/>
                </a:lnTo>
                <a:cubicBezTo>
                  <a:pt x="524867" y="354707"/>
                  <a:pt x="489744" y="301873"/>
                  <a:pt x="479425" y="238125"/>
                </a:cubicBezTo>
                <a:lnTo>
                  <a:pt x="254000" y="238125"/>
                </a:lnTo>
                <a:cubicBezTo>
                  <a:pt x="218877" y="238125"/>
                  <a:pt x="190500" y="202654"/>
                  <a:pt x="190500" y="158750"/>
                </a:cubicBezTo>
                <a:cubicBezTo>
                  <a:pt x="190500" y="114846"/>
                  <a:pt x="218877" y="79375"/>
                  <a:pt x="254000" y="79375"/>
                </a:cubicBezTo>
                <a:lnTo>
                  <a:pt x="508000" y="79375"/>
                </a:lnTo>
                <a:cubicBezTo>
                  <a:pt x="536972" y="31254"/>
                  <a:pt x="583009" y="0"/>
                  <a:pt x="635000" y="0"/>
                </a:cubicBezTo>
                <a:cubicBezTo>
                  <a:pt x="686991" y="0"/>
                  <a:pt x="733028" y="31254"/>
                  <a:pt x="762000" y="79375"/>
                </a:cubicBezTo>
                <a:close/>
                <a:moveTo>
                  <a:pt x="872331" y="793750"/>
                </a:moveTo>
                <a:lnTo>
                  <a:pt x="1159669" y="793750"/>
                </a:lnTo>
                <a:lnTo>
                  <a:pt x="1016000" y="485676"/>
                </a:lnTo>
                <a:lnTo>
                  <a:pt x="872331" y="793750"/>
                </a:lnTo>
                <a:close/>
                <a:moveTo>
                  <a:pt x="1016000" y="1031875"/>
                </a:moveTo>
                <a:cubicBezTo>
                  <a:pt x="891183" y="1031875"/>
                  <a:pt x="787400" y="947539"/>
                  <a:pt x="765969" y="836166"/>
                </a:cubicBezTo>
                <a:cubicBezTo>
                  <a:pt x="760809" y="808881"/>
                  <a:pt x="767953" y="780852"/>
                  <a:pt x="779264" y="756543"/>
                </a:cubicBezTo>
                <a:lnTo>
                  <a:pt x="968177" y="351730"/>
                </a:lnTo>
                <a:cubicBezTo>
                  <a:pt x="978098" y="330398"/>
                  <a:pt x="996355" y="317500"/>
                  <a:pt x="1016000" y="317500"/>
                </a:cubicBezTo>
                <a:cubicBezTo>
                  <a:pt x="1035645" y="317500"/>
                  <a:pt x="1053902" y="330646"/>
                  <a:pt x="1063823" y="351730"/>
                </a:cubicBezTo>
                <a:lnTo>
                  <a:pt x="1252736" y="756543"/>
                </a:lnTo>
                <a:cubicBezTo>
                  <a:pt x="1264047" y="780852"/>
                  <a:pt x="1271191" y="808881"/>
                  <a:pt x="1266031" y="836166"/>
                </a:cubicBezTo>
                <a:cubicBezTo>
                  <a:pt x="1244600" y="947291"/>
                  <a:pt x="1140817" y="1031875"/>
                  <a:pt x="1016000" y="1031875"/>
                </a:cubicBezTo>
                <a:close/>
                <a:moveTo>
                  <a:pt x="251619" y="485676"/>
                </a:moveTo>
                <a:lnTo>
                  <a:pt x="107950" y="793750"/>
                </a:lnTo>
                <a:lnTo>
                  <a:pt x="395486" y="793750"/>
                </a:lnTo>
                <a:lnTo>
                  <a:pt x="251619" y="485676"/>
                </a:lnTo>
                <a:close/>
                <a:moveTo>
                  <a:pt x="1786" y="836166"/>
                </a:moveTo>
                <a:cubicBezTo>
                  <a:pt x="-3373" y="808881"/>
                  <a:pt x="3770" y="780852"/>
                  <a:pt x="15081" y="756543"/>
                </a:cubicBezTo>
                <a:lnTo>
                  <a:pt x="203994" y="351730"/>
                </a:lnTo>
                <a:cubicBezTo>
                  <a:pt x="213916" y="330398"/>
                  <a:pt x="232172" y="317500"/>
                  <a:pt x="251817" y="317500"/>
                </a:cubicBezTo>
                <a:cubicBezTo>
                  <a:pt x="271463" y="317500"/>
                  <a:pt x="289719" y="330646"/>
                  <a:pt x="299641" y="351730"/>
                </a:cubicBezTo>
                <a:lnTo>
                  <a:pt x="488553" y="756543"/>
                </a:lnTo>
                <a:cubicBezTo>
                  <a:pt x="499864" y="780852"/>
                  <a:pt x="507008" y="808881"/>
                  <a:pt x="501848" y="836166"/>
                </a:cubicBezTo>
                <a:cubicBezTo>
                  <a:pt x="480417" y="947291"/>
                  <a:pt x="376634" y="1031875"/>
                  <a:pt x="251817" y="1031875"/>
                </a:cubicBezTo>
                <a:cubicBezTo>
                  <a:pt x="127000" y="1031875"/>
                  <a:pt x="23217" y="947539"/>
                  <a:pt x="1786" y="836166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5" name="Text 2"/>
          <p:cNvSpPr/>
          <p:nvPr/>
        </p:nvSpPr>
        <p:spPr>
          <a:xfrm>
            <a:off x="1778000" y="2159000"/>
            <a:ext cx="1270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48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JUSTICE FOR </a:t>
            </a:r>
            <a:pPr algn="ctr">
              <a:lnSpc>
                <a:spcPct val="120000"/>
              </a:lnSpc>
            </a:pPr>
            <a:r>
              <a:rPr lang="en-US" sz="48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KARMELO!</a:t>
            </a:r>
            <a:endParaRPr lang="en-US" sz="4800" dirty="0"/>
          </a:p>
        </p:txBody>
      </p:sp>
      <p:sp>
        <p:nvSpPr>
          <p:cNvPr id="6" name="Shape 3"/>
          <p:cNvSpPr/>
          <p:nvPr/>
        </p:nvSpPr>
        <p:spPr>
          <a:xfrm>
            <a:off x="5588000" y="3175000"/>
            <a:ext cx="5080000" cy="635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7" name="Shape 4"/>
          <p:cNvSpPr/>
          <p:nvPr/>
        </p:nvSpPr>
        <p:spPr>
          <a:xfrm>
            <a:off x="1778000" y="3556000"/>
            <a:ext cx="12700000" cy="2921000"/>
          </a:xfrm>
          <a:prstGeom prst="rect">
            <a:avLst/>
          </a:prstGeom>
          <a:solidFill>
            <a:srgbClr val="1B2A4A">
              <a:alpha val="60000"/>
            </a:srgbClr>
          </a:solidFill>
          <a:ln w="12700">
            <a:solidFill>
              <a:srgbClr val="D4A84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159000" y="3746500"/>
            <a:ext cx="11938000" cy="2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6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 person deserves a </a:t>
            </a:r>
            <a:pPr algn="ctr">
              <a:lnSpc>
                <a:spcPct val="160000"/>
              </a:lnSpc>
            </a:pPr>
            <a:r>
              <a:rPr lang="en-US" sz="2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fair trial</a:t>
            </a:r>
            <a:pPr algn="ctr">
              <a:lnSpc>
                <a:spcPct val="16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an </a:t>
            </a:r>
            <a:pPr algn="ctr">
              <a:lnSpc>
                <a:spcPct val="160000"/>
              </a:lnSpc>
            </a:pPr>
            <a:r>
              <a:rPr lang="en-US" sz="2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impartial judge</a:t>
            </a:r>
            <a:pPr algn="ctr">
              <a:lnSpc>
                <a:spcPct val="16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</a:t>
            </a:r>
            <a:pPr algn="ctr">
              <a:lnSpc>
                <a:spcPct val="160000"/>
              </a:lnSpc>
            </a:pPr>
            <a:r>
              <a:rPr lang="en-US" sz="2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unbiased jury</a:t>
            </a:r>
            <a:pPr algn="ctr">
              <a:lnSpc>
                <a:spcPct val="16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20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evidence of potential </a:t>
            </a:r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conflicts of interest</a:t>
            </a:r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cannot be ignored.</a:t>
            </a:r>
            <a:endParaRPr lang="en-US" sz="20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trial should be declared a </a:t>
            </a:r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C41E3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MISTRIAL</a:t>
            </a:r>
            <a:endParaRPr lang="en-US" sz="2000" dirty="0"/>
          </a:p>
          <a:p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and Karmelo Anthony deserves a </a:t>
            </a:r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FAIR RETRIAL</a:t>
            </a:r>
            <a:pPr algn="ctr">
              <a:lnSpc>
                <a:spcPct val="16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2413000" y="6731000"/>
            <a:ext cx="11430000" cy="7620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0" name="Text 7"/>
          <p:cNvSpPr/>
          <p:nvPr/>
        </p:nvSpPr>
        <p:spPr>
          <a:xfrm>
            <a:off x="2667000" y="6794500"/>
            <a:ext cx="10922000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i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"The Constitution guarantees it. The Sixth Amendment demands it. Justice requires it."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318000" y="7747000"/>
            <a:ext cx="762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D4A8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#JusticeForKarmelo #Mistrial #FairTrial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762000" y="7620000"/>
            <a:ext cx="889000" cy="889000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261761" y="266353"/>
                </a:moveTo>
                <a:lnTo>
                  <a:pt x="232899" y="233883"/>
                </a:lnTo>
                <a:cubicBezTo>
                  <a:pt x="213607" y="212179"/>
                  <a:pt x="213607" y="176932"/>
                  <a:pt x="232899" y="155228"/>
                </a:cubicBezTo>
                <a:lnTo>
                  <a:pt x="409928" y="-44103"/>
                </a:lnTo>
                <a:cubicBezTo>
                  <a:pt x="429220" y="-65807"/>
                  <a:pt x="460551" y="-65807"/>
                  <a:pt x="479844" y="-44103"/>
                </a:cubicBezTo>
                <a:lnTo>
                  <a:pt x="508706" y="-11460"/>
                </a:lnTo>
                <a:cubicBezTo>
                  <a:pt x="527998" y="10244"/>
                  <a:pt x="527998" y="45492"/>
                  <a:pt x="508706" y="67196"/>
                </a:cubicBezTo>
                <a:lnTo>
                  <a:pt x="331677" y="266353"/>
                </a:lnTo>
                <a:cubicBezTo>
                  <a:pt x="312385" y="288057"/>
                  <a:pt x="281054" y="288057"/>
                  <a:pt x="261761" y="266353"/>
                </a:cubicBezTo>
                <a:close/>
                <a:moveTo>
                  <a:pt x="425979" y="367581"/>
                </a:moveTo>
                <a:lnTo>
                  <a:pt x="377516" y="313060"/>
                </a:lnTo>
                <a:lnTo>
                  <a:pt x="550377" y="118591"/>
                </a:lnTo>
                <a:lnTo>
                  <a:pt x="734660" y="325909"/>
                </a:lnTo>
                <a:lnTo>
                  <a:pt x="561799" y="520378"/>
                </a:lnTo>
                <a:lnTo>
                  <a:pt x="513336" y="465857"/>
                </a:lnTo>
                <a:lnTo>
                  <a:pt x="155266" y="868685"/>
                </a:lnTo>
                <a:cubicBezTo>
                  <a:pt x="131189" y="895772"/>
                  <a:pt x="92141" y="895772"/>
                  <a:pt x="67910" y="868685"/>
                </a:cubicBezTo>
                <a:cubicBezTo>
                  <a:pt x="43678" y="841598"/>
                  <a:pt x="43833" y="797669"/>
                  <a:pt x="67910" y="770409"/>
                </a:cubicBezTo>
                <a:lnTo>
                  <a:pt x="425979" y="367581"/>
                </a:lnTo>
                <a:close/>
                <a:moveTo>
                  <a:pt x="603316" y="650429"/>
                </a:moveTo>
                <a:cubicBezTo>
                  <a:pt x="584024" y="628724"/>
                  <a:pt x="584024" y="593477"/>
                  <a:pt x="603316" y="571773"/>
                </a:cubicBezTo>
                <a:lnTo>
                  <a:pt x="780344" y="372616"/>
                </a:lnTo>
                <a:cubicBezTo>
                  <a:pt x="799637" y="350912"/>
                  <a:pt x="830968" y="350912"/>
                  <a:pt x="850261" y="372616"/>
                </a:cubicBezTo>
                <a:lnTo>
                  <a:pt x="879122" y="405085"/>
                </a:lnTo>
                <a:cubicBezTo>
                  <a:pt x="898415" y="426789"/>
                  <a:pt x="898415" y="462037"/>
                  <a:pt x="879122" y="483741"/>
                </a:cubicBezTo>
                <a:lnTo>
                  <a:pt x="702094" y="683071"/>
                </a:lnTo>
                <a:cubicBezTo>
                  <a:pt x="682801" y="704776"/>
                  <a:pt x="651470" y="704776"/>
                  <a:pt x="632178" y="683071"/>
                </a:cubicBezTo>
                <a:lnTo>
                  <a:pt x="603316" y="65060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14605000" y="7620000"/>
            <a:ext cx="889000" cy="889000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0" y="194469"/>
                </a:moveTo>
                <a:cubicBezTo>
                  <a:pt x="0" y="122411"/>
                  <a:pt x="48772" y="63202"/>
                  <a:pt x="111125" y="56257"/>
                </a:cubicBezTo>
                <a:lnTo>
                  <a:pt x="111125" y="55563"/>
                </a:lnTo>
                <a:lnTo>
                  <a:pt x="543278" y="55563"/>
                </a:lnTo>
                <a:cubicBezTo>
                  <a:pt x="625078" y="55563"/>
                  <a:pt x="691444" y="130225"/>
                  <a:pt x="691444" y="222250"/>
                </a:cubicBezTo>
                <a:lnTo>
                  <a:pt x="691444" y="527844"/>
                </a:lnTo>
                <a:lnTo>
                  <a:pt x="419806" y="527844"/>
                </a:lnTo>
                <a:cubicBezTo>
                  <a:pt x="358378" y="527844"/>
                  <a:pt x="308681" y="583754"/>
                  <a:pt x="308681" y="652859"/>
                </a:cubicBezTo>
                <a:lnTo>
                  <a:pt x="308681" y="757039"/>
                </a:lnTo>
                <a:cubicBezTo>
                  <a:pt x="308681" y="799232"/>
                  <a:pt x="278276" y="833438"/>
                  <a:pt x="240771" y="833438"/>
                </a:cubicBezTo>
                <a:cubicBezTo>
                  <a:pt x="203266" y="833438"/>
                  <a:pt x="172861" y="799232"/>
                  <a:pt x="172861" y="757039"/>
                </a:cubicBezTo>
                <a:lnTo>
                  <a:pt x="172861" y="361156"/>
                </a:lnTo>
                <a:lnTo>
                  <a:pt x="74083" y="361156"/>
                </a:lnTo>
                <a:cubicBezTo>
                  <a:pt x="33183" y="361156"/>
                  <a:pt x="0" y="323825"/>
                  <a:pt x="0" y="277813"/>
                </a:cubicBezTo>
                <a:lnTo>
                  <a:pt x="0" y="194469"/>
                </a:lnTo>
                <a:close/>
                <a:moveTo>
                  <a:pt x="365478" y="833438"/>
                </a:moveTo>
                <a:cubicBezTo>
                  <a:pt x="376436" y="810692"/>
                  <a:pt x="382764" y="784647"/>
                  <a:pt x="382764" y="757039"/>
                </a:cubicBezTo>
                <a:lnTo>
                  <a:pt x="382764" y="652859"/>
                </a:lnTo>
                <a:cubicBezTo>
                  <a:pt x="382764" y="629766"/>
                  <a:pt x="399278" y="611188"/>
                  <a:pt x="419806" y="611188"/>
                </a:cubicBezTo>
                <a:lnTo>
                  <a:pt x="802569" y="611188"/>
                </a:lnTo>
                <a:cubicBezTo>
                  <a:pt x="823097" y="611188"/>
                  <a:pt x="839611" y="629766"/>
                  <a:pt x="839611" y="652859"/>
                </a:cubicBezTo>
                <a:lnTo>
                  <a:pt x="839611" y="694531"/>
                </a:lnTo>
                <a:cubicBezTo>
                  <a:pt x="839611" y="771277"/>
                  <a:pt x="784357" y="833438"/>
                  <a:pt x="716139" y="833438"/>
                </a:cubicBezTo>
                <a:lnTo>
                  <a:pt x="365478" y="833438"/>
                </a:lnTo>
                <a:close/>
                <a:moveTo>
                  <a:pt x="123472" y="138906"/>
                </a:moveTo>
                <a:cubicBezTo>
                  <a:pt x="96154" y="138906"/>
                  <a:pt x="74083" y="163736"/>
                  <a:pt x="74083" y="194469"/>
                </a:cubicBezTo>
                <a:lnTo>
                  <a:pt x="74083" y="277813"/>
                </a:lnTo>
                <a:lnTo>
                  <a:pt x="172861" y="277813"/>
                </a:lnTo>
                <a:lnTo>
                  <a:pt x="172861" y="194469"/>
                </a:lnTo>
                <a:cubicBezTo>
                  <a:pt x="172861" y="163736"/>
                  <a:pt x="150790" y="138906"/>
                  <a:pt x="123472" y="13890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381000"/>
            <a:ext cx="635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📁 MY CASE FILES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635000" y="1079500"/>
            <a:ext cx="2540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5" name="Shape 3"/>
          <p:cNvSpPr/>
          <p:nvPr/>
        </p:nvSpPr>
        <p:spPr>
          <a:xfrm>
            <a:off x="635000" y="1524000"/>
            <a:ext cx="4699000" cy="3175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9000" y="1714500"/>
            <a:ext cx="889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01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1841500" y="1714500"/>
            <a:ext cx="3238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What Happened?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89000" y="2476500"/>
            <a:ext cx="419100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background of the Karmelo Anthony case and what went down at that track meet.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318000" y="3937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619125" y="309563"/>
                </a:moveTo>
                <a:cubicBezTo>
                  <a:pt x="619125" y="377875"/>
                  <a:pt x="596950" y="440978"/>
                  <a:pt x="559594" y="492175"/>
                </a:cubicBezTo>
                <a:lnTo>
                  <a:pt x="748010" y="680740"/>
                </a:lnTo>
                <a:cubicBezTo>
                  <a:pt x="766614" y="699343"/>
                  <a:pt x="766614" y="729555"/>
                  <a:pt x="748010" y="748159"/>
                </a:cubicBezTo>
                <a:cubicBezTo>
                  <a:pt x="729407" y="766763"/>
                  <a:pt x="699195" y="766763"/>
                  <a:pt x="680591" y="748159"/>
                </a:cubicBezTo>
                <a:lnTo>
                  <a:pt x="492175" y="559594"/>
                </a:lnTo>
                <a:cubicBezTo>
                  <a:pt x="440978" y="596950"/>
                  <a:pt x="377875" y="619125"/>
                  <a:pt x="309563" y="619125"/>
                </a:cubicBezTo>
                <a:cubicBezTo>
                  <a:pt x="138559" y="619125"/>
                  <a:pt x="0" y="480566"/>
                  <a:pt x="0" y="309563"/>
                </a:cubicBezTo>
                <a:cubicBezTo>
                  <a:pt x="0" y="138559"/>
                  <a:pt x="138559" y="0"/>
                  <a:pt x="309563" y="0"/>
                </a:cubicBezTo>
                <a:cubicBezTo>
                  <a:pt x="480566" y="0"/>
                  <a:pt x="619125" y="138559"/>
                  <a:pt x="619125" y="309563"/>
                </a:cubicBezTo>
                <a:close/>
                <a:moveTo>
                  <a:pt x="309563" y="523875"/>
                </a:moveTo>
                <a:cubicBezTo>
                  <a:pt x="427845" y="523875"/>
                  <a:pt x="523875" y="427845"/>
                  <a:pt x="523875" y="309563"/>
                </a:cubicBezTo>
                <a:cubicBezTo>
                  <a:pt x="523875" y="191280"/>
                  <a:pt x="427845" y="95250"/>
                  <a:pt x="309563" y="95250"/>
                </a:cubicBezTo>
                <a:cubicBezTo>
                  <a:pt x="191280" y="95250"/>
                  <a:pt x="95250" y="191280"/>
                  <a:pt x="95250" y="309562"/>
                </a:cubicBezTo>
                <a:cubicBezTo>
                  <a:pt x="95250" y="427845"/>
                  <a:pt x="191280" y="523875"/>
                  <a:pt x="309562" y="523875"/>
                </a:cubicBezTo>
                <a:close/>
              </a:path>
            </a:pathLst>
          </a:custGeom>
          <a:solidFill>
            <a:srgbClr val="5A6A7A"/>
          </a:solidFill>
          <a:ln/>
        </p:spPr>
      </p:sp>
      <p:sp>
        <p:nvSpPr>
          <p:cNvPr id="10" name="Shape 8"/>
          <p:cNvSpPr/>
          <p:nvPr/>
        </p:nvSpPr>
        <p:spPr>
          <a:xfrm>
            <a:off x="5778500" y="1524000"/>
            <a:ext cx="4699000" cy="3175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032500" y="1714500"/>
            <a:ext cx="101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02</a:t>
            </a:r>
            <a:endParaRPr lang="en-US" sz="4200" dirty="0"/>
          </a:p>
        </p:txBody>
      </p:sp>
      <p:sp>
        <p:nvSpPr>
          <p:cNvPr id="12" name="Text 10"/>
          <p:cNvSpPr/>
          <p:nvPr/>
        </p:nvSpPr>
        <p:spPr>
          <a:xfrm>
            <a:off x="7112000" y="1714500"/>
            <a:ext cx="3111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PHOTO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6032500" y="24765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photo that could prove everything. Exhibit A in our case for a mistrial.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9461500" y="3937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221903" y="96441"/>
                </a:moveTo>
                <a:lnTo>
                  <a:pt x="206425" y="142875"/>
                </a:lnTo>
                <a:lnTo>
                  <a:pt x="95250" y="142875"/>
                </a:lnTo>
                <a:cubicBezTo>
                  <a:pt x="42714" y="142875"/>
                  <a:pt x="0" y="185589"/>
                  <a:pt x="0" y="238125"/>
                </a:cubicBezTo>
                <a:lnTo>
                  <a:pt x="0" y="619125"/>
                </a:lnTo>
                <a:cubicBezTo>
                  <a:pt x="0" y="671661"/>
                  <a:pt x="42714" y="714375"/>
                  <a:pt x="95250" y="714375"/>
                </a:cubicBezTo>
                <a:lnTo>
                  <a:pt x="666750" y="714375"/>
                </a:lnTo>
                <a:cubicBezTo>
                  <a:pt x="719286" y="714375"/>
                  <a:pt x="762000" y="671661"/>
                  <a:pt x="762000" y="619125"/>
                </a:cubicBezTo>
                <a:lnTo>
                  <a:pt x="762000" y="238125"/>
                </a:lnTo>
                <a:cubicBezTo>
                  <a:pt x="762000" y="185589"/>
                  <a:pt x="719286" y="142875"/>
                  <a:pt x="666750" y="142875"/>
                </a:cubicBezTo>
                <a:lnTo>
                  <a:pt x="555575" y="142875"/>
                </a:lnTo>
                <a:lnTo>
                  <a:pt x="540097" y="96441"/>
                </a:lnTo>
                <a:cubicBezTo>
                  <a:pt x="530423" y="67270"/>
                  <a:pt x="503188" y="47625"/>
                  <a:pt x="472380" y="47625"/>
                </a:cubicBezTo>
                <a:lnTo>
                  <a:pt x="289620" y="47625"/>
                </a:lnTo>
                <a:cubicBezTo>
                  <a:pt x="258812" y="47625"/>
                  <a:pt x="231577" y="67270"/>
                  <a:pt x="221903" y="96441"/>
                </a:cubicBezTo>
                <a:close/>
                <a:moveTo>
                  <a:pt x="381000" y="285750"/>
                </a:moveTo>
                <a:cubicBezTo>
                  <a:pt x="459855" y="285750"/>
                  <a:pt x="523875" y="349770"/>
                  <a:pt x="523875" y="428625"/>
                </a:cubicBezTo>
                <a:cubicBezTo>
                  <a:pt x="523875" y="507480"/>
                  <a:pt x="459855" y="571500"/>
                  <a:pt x="381000" y="571500"/>
                </a:cubicBezTo>
                <a:cubicBezTo>
                  <a:pt x="302145" y="571500"/>
                  <a:pt x="238125" y="507480"/>
                  <a:pt x="238125" y="428625"/>
                </a:cubicBezTo>
                <a:cubicBezTo>
                  <a:pt x="238125" y="349770"/>
                  <a:pt x="302145" y="285750"/>
                  <a:pt x="381000" y="285750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5" name="Shape 13"/>
          <p:cNvSpPr/>
          <p:nvPr/>
        </p:nvSpPr>
        <p:spPr>
          <a:xfrm>
            <a:off x="10922000" y="1524000"/>
            <a:ext cx="4699000" cy="3175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1176000" y="1714500"/>
            <a:ext cx="101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03</a:t>
            </a:r>
            <a:endParaRPr lang="en-US" sz="4200" dirty="0"/>
          </a:p>
        </p:txBody>
      </p:sp>
      <p:sp>
        <p:nvSpPr>
          <p:cNvPr id="17" name="Text 15"/>
          <p:cNvSpPr/>
          <p:nvPr/>
        </p:nvSpPr>
        <p:spPr>
          <a:xfrm>
            <a:off x="12255500" y="1714500"/>
            <a:ext cx="3111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What is a Mistrial?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1176000" y="24765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Learn what a mistrial is and when courts are REQUIRED to declare one.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4605000" y="3937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210294"/>
                </a:moveTo>
                <a:lnTo>
                  <a:pt x="381000" y="670620"/>
                </a:lnTo>
                <a:lnTo>
                  <a:pt x="381744" y="670322"/>
                </a:lnTo>
                <a:cubicBezTo>
                  <a:pt x="463004" y="636538"/>
                  <a:pt x="550218" y="619125"/>
                  <a:pt x="638175" y="619125"/>
                </a:cubicBezTo>
                <a:lnTo>
                  <a:pt x="666750" y="619125"/>
                </a:lnTo>
                <a:lnTo>
                  <a:pt x="666750" y="142875"/>
                </a:lnTo>
                <a:lnTo>
                  <a:pt x="638175" y="142875"/>
                </a:lnTo>
                <a:cubicBezTo>
                  <a:pt x="575370" y="142875"/>
                  <a:pt x="513011" y="155377"/>
                  <a:pt x="454968" y="179487"/>
                </a:cubicBezTo>
                <a:cubicBezTo>
                  <a:pt x="429964" y="189905"/>
                  <a:pt x="405259" y="200174"/>
                  <a:pt x="381000" y="210294"/>
                </a:cubicBezTo>
                <a:close/>
                <a:moveTo>
                  <a:pt x="343644" y="91529"/>
                </a:moveTo>
                <a:lnTo>
                  <a:pt x="381000" y="107156"/>
                </a:lnTo>
                <a:lnTo>
                  <a:pt x="418356" y="91529"/>
                </a:lnTo>
                <a:cubicBezTo>
                  <a:pt x="488007" y="62508"/>
                  <a:pt x="562719" y="47625"/>
                  <a:pt x="638175" y="47625"/>
                </a:cubicBezTo>
                <a:lnTo>
                  <a:pt x="690563" y="47625"/>
                </a:lnTo>
                <a:cubicBezTo>
                  <a:pt x="730002" y="47625"/>
                  <a:pt x="762000" y="79623"/>
                  <a:pt x="762000" y="119063"/>
                </a:cubicBezTo>
                <a:lnTo>
                  <a:pt x="762000" y="642938"/>
                </a:lnTo>
                <a:cubicBezTo>
                  <a:pt x="762000" y="682377"/>
                  <a:pt x="730002" y="714375"/>
                  <a:pt x="690563" y="714375"/>
                </a:cubicBezTo>
                <a:lnTo>
                  <a:pt x="638175" y="714375"/>
                </a:lnTo>
                <a:cubicBezTo>
                  <a:pt x="562719" y="714375"/>
                  <a:pt x="488007" y="729258"/>
                  <a:pt x="418356" y="758279"/>
                </a:cubicBezTo>
                <a:lnTo>
                  <a:pt x="399306" y="766167"/>
                </a:lnTo>
                <a:cubicBezTo>
                  <a:pt x="387548" y="771079"/>
                  <a:pt x="374452" y="771079"/>
                  <a:pt x="362694" y="766167"/>
                </a:cubicBezTo>
                <a:lnTo>
                  <a:pt x="343644" y="758279"/>
                </a:lnTo>
                <a:cubicBezTo>
                  <a:pt x="273993" y="729258"/>
                  <a:pt x="199281" y="714375"/>
                  <a:pt x="123825" y="714375"/>
                </a:cubicBezTo>
                <a:lnTo>
                  <a:pt x="71438" y="714375"/>
                </a:lnTo>
                <a:cubicBezTo>
                  <a:pt x="31998" y="714375"/>
                  <a:pt x="0" y="682377"/>
                  <a:pt x="0" y="642938"/>
                </a:cubicBezTo>
                <a:lnTo>
                  <a:pt x="0" y="119063"/>
                </a:lnTo>
                <a:cubicBezTo>
                  <a:pt x="0" y="79623"/>
                  <a:pt x="31998" y="47625"/>
                  <a:pt x="71438" y="47625"/>
                </a:cubicBezTo>
                <a:lnTo>
                  <a:pt x="123825" y="47625"/>
                </a:lnTo>
                <a:cubicBezTo>
                  <a:pt x="199281" y="47625"/>
                  <a:pt x="273993" y="62508"/>
                  <a:pt x="343644" y="91529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0" name="Shape 18"/>
          <p:cNvSpPr/>
          <p:nvPr/>
        </p:nvSpPr>
        <p:spPr>
          <a:xfrm>
            <a:off x="635000" y="5080000"/>
            <a:ext cx="4699000" cy="3175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89000" y="5270500"/>
            <a:ext cx="101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04</a:t>
            </a:r>
            <a:endParaRPr lang="en-US" sz="4200" dirty="0"/>
          </a:p>
        </p:txBody>
      </p:sp>
      <p:sp>
        <p:nvSpPr>
          <p:cNvPr id="22" name="Text 20"/>
          <p:cNvSpPr/>
          <p:nvPr/>
        </p:nvSpPr>
        <p:spPr>
          <a:xfrm>
            <a:off x="1968500" y="5270500"/>
            <a:ext cx="3111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Why This is Bias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889000" y="60325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 conflicts of interest destroy the fairness of a trial. The law is CLEAR.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318000" y="7493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618887" y="92869"/>
                </a:moveTo>
                <a:cubicBezTo>
                  <a:pt x="638889" y="84534"/>
                  <a:pt x="649605" y="57596"/>
                  <a:pt x="642938" y="32593"/>
                </a:cubicBezTo>
                <a:cubicBezTo>
                  <a:pt x="636270" y="7590"/>
                  <a:pt x="614720" y="-5804"/>
                  <a:pt x="594836" y="2381"/>
                </a:cubicBezTo>
                <a:lnTo>
                  <a:pt x="460296" y="58489"/>
                </a:lnTo>
                <a:cubicBezTo>
                  <a:pt x="443746" y="23515"/>
                  <a:pt x="413147" y="0"/>
                  <a:pt x="378262" y="0"/>
                </a:cubicBezTo>
                <a:cubicBezTo>
                  <a:pt x="325636" y="0"/>
                  <a:pt x="283012" y="53280"/>
                  <a:pt x="283012" y="119063"/>
                </a:cubicBezTo>
                <a:cubicBezTo>
                  <a:pt x="283012" y="123527"/>
                  <a:pt x="283250" y="127843"/>
                  <a:pt x="283607" y="132159"/>
                </a:cubicBezTo>
                <a:lnTo>
                  <a:pt x="137636" y="192881"/>
                </a:lnTo>
                <a:cubicBezTo>
                  <a:pt x="117634" y="201216"/>
                  <a:pt x="106918" y="228154"/>
                  <a:pt x="113586" y="253157"/>
                </a:cubicBezTo>
                <a:cubicBezTo>
                  <a:pt x="120253" y="278160"/>
                  <a:pt x="141803" y="291554"/>
                  <a:pt x="161806" y="283220"/>
                </a:cubicBezTo>
                <a:lnTo>
                  <a:pt x="323136" y="215950"/>
                </a:lnTo>
                <a:cubicBezTo>
                  <a:pt x="328493" y="220712"/>
                  <a:pt x="334208" y="224730"/>
                  <a:pt x="340281" y="228154"/>
                </a:cubicBezTo>
                <a:lnTo>
                  <a:pt x="340281" y="714375"/>
                </a:lnTo>
                <a:cubicBezTo>
                  <a:pt x="340281" y="740718"/>
                  <a:pt x="357307" y="762000"/>
                  <a:pt x="378381" y="762000"/>
                </a:cubicBezTo>
                <a:lnTo>
                  <a:pt x="606981" y="762000"/>
                </a:lnTo>
                <a:cubicBezTo>
                  <a:pt x="628055" y="762000"/>
                  <a:pt x="645081" y="740718"/>
                  <a:pt x="645081" y="714375"/>
                </a:cubicBezTo>
                <a:cubicBezTo>
                  <a:pt x="645081" y="688032"/>
                  <a:pt x="628055" y="666750"/>
                  <a:pt x="606981" y="666750"/>
                </a:cubicBezTo>
                <a:lnTo>
                  <a:pt x="416481" y="666750"/>
                </a:lnTo>
                <a:lnTo>
                  <a:pt x="416481" y="228154"/>
                </a:lnTo>
                <a:cubicBezTo>
                  <a:pt x="441484" y="214461"/>
                  <a:pt x="460772" y="187970"/>
                  <a:pt x="469106" y="155228"/>
                </a:cubicBezTo>
                <a:lnTo>
                  <a:pt x="619006" y="92720"/>
                </a:lnTo>
                <a:close/>
                <a:moveTo>
                  <a:pt x="520660" y="428625"/>
                </a:moveTo>
                <a:lnTo>
                  <a:pt x="606862" y="243780"/>
                </a:lnTo>
                <a:lnTo>
                  <a:pt x="693063" y="428625"/>
                </a:lnTo>
                <a:lnTo>
                  <a:pt x="520541" y="428625"/>
                </a:lnTo>
                <a:close/>
                <a:moveTo>
                  <a:pt x="606862" y="571500"/>
                </a:moveTo>
                <a:cubicBezTo>
                  <a:pt x="681752" y="571500"/>
                  <a:pt x="744022" y="520898"/>
                  <a:pt x="756880" y="454075"/>
                </a:cubicBezTo>
                <a:cubicBezTo>
                  <a:pt x="759976" y="437704"/>
                  <a:pt x="755690" y="420886"/>
                  <a:pt x="748903" y="406301"/>
                </a:cubicBezTo>
                <a:lnTo>
                  <a:pt x="635556" y="163413"/>
                </a:lnTo>
                <a:cubicBezTo>
                  <a:pt x="629603" y="150614"/>
                  <a:pt x="618649" y="142875"/>
                  <a:pt x="606862" y="142875"/>
                </a:cubicBezTo>
                <a:cubicBezTo>
                  <a:pt x="595074" y="142875"/>
                  <a:pt x="584121" y="150763"/>
                  <a:pt x="578167" y="163413"/>
                </a:cubicBezTo>
                <a:lnTo>
                  <a:pt x="464820" y="406450"/>
                </a:lnTo>
                <a:cubicBezTo>
                  <a:pt x="458033" y="421035"/>
                  <a:pt x="453747" y="437852"/>
                  <a:pt x="456843" y="454223"/>
                </a:cubicBezTo>
                <a:cubicBezTo>
                  <a:pt x="469702" y="520898"/>
                  <a:pt x="531971" y="571649"/>
                  <a:pt x="606862" y="571649"/>
                </a:cubicBezTo>
                <a:close/>
                <a:moveTo>
                  <a:pt x="150971" y="434280"/>
                </a:moveTo>
                <a:lnTo>
                  <a:pt x="237173" y="619125"/>
                </a:lnTo>
                <a:lnTo>
                  <a:pt x="64651" y="619125"/>
                </a:lnTo>
                <a:lnTo>
                  <a:pt x="150852" y="434280"/>
                </a:lnTo>
                <a:close/>
                <a:moveTo>
                  <a:pt x="1072" y="644575"/>
                </a:moveTo>
                <a:cubicBezTo>
                  <a:pt x="13930" y="711398"/>
                  <a:pt x="76200" y="762000"/>
                  <a:pt x="150971" y="762000"/>
                </a:cubicBezTo>
                <a:cubicBezTo>
                  <a:pt x="225743" y="762000"/>
                  <a:pt x="288131" y="711398"/>
                  <a:pt x="300990" y="644575"/>
                </a:cubicBezTo>
                <a:cubicBezTo>
                  <a:pt x="304086" y="628204"/>
                  <a:pt x="299799" y="611386"/>
                  <a:pt x="293013" y="596801"/>
                </a:cubicBezTo>
                <a:lnTo>
                  <a:pt x="179665" y="353913"/>
                </a:lnTo>
                <a:cubicBezTo>
                  <a:pt x="173712" y="341114"/>
                  <a:pt x="162758" y="333375"/>
                  <a:pt x="150971" y="333375"/>
                </a:cubicBezTo>
                <a:cubicBezTo>
                  <a:pt x="139184" y="333375"/>
                  <a:pt x="128230" y="341263"/>
                  <a:pt x="122277" y="353913"/>
                </a:cubicBezTo>
                <a:lnTo>
                  <a:pt x="9049" y="596950"/>
                </a:lnTo>
                <a:cubicBezTo>
                  <a:pt x="2262" y="611535"/>
                  <a:pt x="-2024" y="628352"/>
                  <a:pt x="1072" y="644723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25" name="Shape 23"/>
          <p:cNvSpPr/>
          <p:nvPr/>
        </p:nvSpPr>
        <p:spPr>
          <a:xfrm>
            <a:off x="5778500" y="5080000"/>
            <a:ext cx="4699000" cy="3175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032500" y="5270500"/>
            <a:ext cx="101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05</a:t>
            </a:r>
            <a:endParaRPr lang="en-US" sz="4200" dirty="0"/>
          </a:p>
        </p:txBody>
      </p:sp>
      <p:sp>
        <p:nvSpPr>
          <p:cNvPr id="27" name="Text 25"/>
          <p:cNvSpPr/>
          <p:nvPr/>
        </p:nvSpPr>
        <p:spPr>
          <a:xfrm>
            <a:off x="7112000" y="5270500"/>
            <a:ext cx="3111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Jury Problem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6032500" y="60325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Why an all-white jury in this case is a serious problem for justice.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461500" y="7493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23812"/>
                </a:moveTo>
                <a:cubicBezTo>
                  <a:pt x="449341" y="23812"/>
                  <a:pt x="504825" y="93168"/>
                  <a:pt x="504825" y="178594"/>
                </a:cubicBezTo>
                <a:cubicBezTo>
                  <a:pt x="504825" y="264020"/>
                  <a:pt x="449341" y="333375"/>
                  <a:pt x="381000" y="333375"/>
                </a:cubicBezTo>
                <a:cubicBezTo>
                  <a:pt x="312659" y="333375"/>
                  <a:pt x="257175" y="264020"/>
                  <a:pt x="257175" y="178594"/>
                </a:cubicBezTo>
                <a:cubicBezTo>
                  <a:pt x="257175" y="93168"/>
                  <a:pt x="312659" y="23813"/>
                  <a:pt x="381000" y="23812"/>
                </a:cubicBezTo>
                <a:close/>
                <a:moveTo>
                  <a:pt x="114300" y="130969"/>
                </a:moveTo>
                <a:cubicBezTo>
                  <a:pt x="161613" y="130969"/>
                  <a:pt x="200025" y="178984"/>
                  <a:pt x="200025" y="238125"/>
                </a:cubicBezTo>
                <a:cubicBezTo>
                  <a:pt x="200025" y="297266"/>
                  <a:pt x="161613" y="345281"/>
                  <a:pt x="114300" y="345281"/>
                </a:cubicBezTo>
                <a:cubicBezTo>
                  <a:pt x="66987" y="345281"/>
                  <a:pt x="28575" y="297266"/>
                  <a:pt x="28575" y="238125"/>
                </a:cubicBezTo>
                <a:cubicBezTo>
                  <a:pt x="28575" y="178984"/>
                  <a:pt x="66987" y="130969"/>
                  <a:pt x="114300" y="130969"/>
                </a:cubicBezTo>
                <a:close/>
                <a:moveTo>
                  <a:pt x="0" y="619125"/>
                </a:moveTo>
                <a:cubicBezTo>
                  <a:pt x="0" y="513904"/>
                  <a:pt x="68223" y="428625"/>
                  <a:pt x="152400" y="428625"/>
                </a:cubicBezTo>
                <a:cubicBezTo>
                  <a:pt x="167640" y="428625"/>
                  <a:pt x="182404" y="431453"/>
                  <a:pt x="196334" y="436662"/>
                </a:cubicBezTo>
                <a:cubicBezTo>
                  <a:pt x="157163" y="491430"/>
                  <a:pt x="133350" y="563761"/>
                  <a:pt x="133350" y="642938"/>
                </a:cubicBezTo>
                <a:lnTo>
                  <a:pt x="133350" y="666750"/>
                </a:lnTo>
                <a:cubicBezTo>
                  <a:pt x="133350" y="683716"/>
                  <a:pt x="136208" y="699790"/>
                  <a:pt x="141327" y="714375"/>
                </a:cubicBezTo>
                <a:lnTo>
                  <a:pt x="38100" y="714375"/>
                </a:lnTo>
                <a:cubicBezTo>
                  <a:pt x="17026" y="714375"/>
                  <a:pt x="0" y="693093"/>
                  <a:pt x="0" y="666750"/>
                </a:cubicBezTo>
                <a:lnTo>
                  <a:pt x="0" y="619125"/>
                </a:lnTo>
                <a:close/>
                <a:moveTo>
                  <a:pt x="620673" y="714375"/>
                </a:moveTo>
                <a:cubicBezTo>
                  <a:pt x="625793" y="699790"/>
                  <a:pt x="628650" y="683716"/>
                  <a:pt x="628650" y="666750"/>
                </a:cubicBezTo>
                <a:lnTo>
                  <a:pt x="628650" y="642938"/>
                </a:lnTo>
                <a:cubicBezTo>
                  <a:pt x="628650" y="563761"/>
                  <a:pt x="604837" y="491430"/>
                  <a:pt x="565666" y="436662"/>
                </a:cubicBezTo>
                <a:cubicBezTo>
                  <a:pt x="579596" y="431453"/>
                  <a:pt x="594360" y="428625"/>
                  <a:pt x="609600" y="428625"/>
                </a:cubicBezTo>
                <a:cubicBezTo>
                  <a:pt x="693777" y="428625"/>
                  <a:pt x="762000" y="513904"/>
                  <a:pt x="762000" y="619125"/>
                </a:cubicBezTo>
                <a:lnTo>
                  <a:pt x="762000" y="666750"/>
                </a:lnTo>
                <a:cubicBezTo>
                  <a:pt x="762000" y="693093"/>
                  <a:pt x="744974" y="714375"/>
                  <a:pt x="723900" y="714375"/>
                </a:cubicBezTo>
                <a:lnTo>
                  <a:pt x="620673" y="714375"/>
                </a:lnTo>
                <a:close/>
                <a:moveTo>
                  <a:pt x="561975" y="238125"/>
                </a:moveTo>
                <a:cubicBezTo>
                  <a:pt x="561975" y="178984"/>
                  <a:pt x="600387" y="130969"/>
                  <a:pt x="647700" y="130969"/>
                </a:cubicBezTo>
                <a:cubicBezTo>
                  <a:pt x="695013" y="130969"/>
                  <a:pt x="733425" y="178984"/>
                  <a:pt x="733425" y="238125"/>
                </a:cubicBezTo>
                <a:cubicBezTo>
                  <a:pt x="733425" y="297266"/>
                  <a:pt x="695013" y="345281"/>
                  <a:pt x="647700" y="345281"/>
                </a:cubicBezTo>
                <a:cubicBezTo>
                  <a:pt x="600387" y="345281"/>
                  <a:pt x="561975" y="297266"/>
                  <a:pt x="561975" y="238125"/>
                </a:cubicBezTo>
                <a:close/>
                <a:moveTo>
                  <a:pt x="190500" y="642938"/>
                </a:moveTo>
                <a:cubicBezTo>
                  <a:pt x="190500" y="511373"/>
                  <a:pt x="275749" y="404813"/>
                  <a:pt x="381000" y="404813"/>
                </a:cubicBezTo>
                <a:cubicBezTo>
                  <a:pt x="486251" y="404813"/>
                  <a:pt x="571500" y="511373"/>
                  <a:pt x="571500" y="642938"/>
                </a:cubicBezTo>
                <a:lnTo>
                  <a:pt x="571500" y="666750"/>
                </a:lnTo>
                <a:cubicBezTo>
                  <a:pt x="571500" y="693093"/>
                  <a:pt x="554474" y="714375"/>
                  <a:pt x="533400" y="714375"/>
                </a:cubicBezTo>
                <a:lnTo>
                  <a:pt x="228600" y="714375"/>
                </a:lnTo>
                <a:cubicBezTo>
                  <a:pt x="207526" y="714375"/>
                  <a:pt x="190500" y="693093"/>
                  <a:pt x="190500" y="666750"/>
                </a:cubicBezTo>
                <a:lnTo>
                  <a:pt x="190500" y="642938"/>
                </a:lnTo>
                <a:close/>
              </a:path>
            </a:pathLst>
          </a:custGeom>
          <a:solidFill>
            <a:srgbClr val="5A6A7A"/>
          </a:solidFill>
          <a:ln/>
        </p:spPr>
      </p:sp>
      <p:sp>
        <p:nvSpPr>
          <p:cNvPr id="30" name="Shape 28"/>
          <p:cNvSpPr/>
          <p:nvPr/>
        </p:nvSpPr>
        <p:spPr>
          <a:xfrm>
            <a:off x="10922000" y="5080000"/>
            <a:ext cx="4699000" cy="3175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1176000" y="5270500"/>
            <a:ext cx="101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4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06</a:t>
            </a:r>
            <a:endParaRPr lang="en-US" sz="4200" dirty="0"/>
          </a:p>
        </p:txBody>
      </p:sp>
      <p:sp>
        <p:nvSpPr>
          <p:cNvPr id="32" name="Text 30"/>
          <p:cNvSpPr/>
          <p:nvPr/>
        </p:nvSpPr>
        <p:spPr>
          <a:xfrm>
            <a:off x="12255500" y="5270500"/>
            <a:ext cx="31115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DEMAND JUSTICE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11176000" y="60325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 we can do and why Karmelo Anthony deserves a FAIR retrial.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14605000" y="7493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686395" y="28129"/>
                </a:moveTo>
                <a:cubicBezTo>
                  <a:pt x="703511" y="35719"/>
                  <a:pt x="714375" y="52685"/>
                  <a:pt x="714375" y="71438"/>
                </a:cubicBezTo>
                <a:lnTo>
                  <a:pt x="714375" y="690563"/>
                </a:lnTo>
                <a:cubicBezTo>
                  <a:pt x="714375" y="709315"/>
                  <a:pt x="703511" y="726281"/>
                  <a:pt x="686395" y="733871"/>
                </a:cubicBezTo>
                <a:cubicBezTo>
                  <a:pt x="669280" y="741462"/>
                  <a:pt x="649486" y="738634"/>
                  <a:pt x="635347" y="726281"/>
                </a:cubicBezTo>
                <a:lnTo>
                  <a:pt x="565993" y="665708"/>
                </a:lnTo>
                <a:cubicBezTo>
                  <a:pt x="501104" y="609005"/>
                  <a:pt x="419100" y="575965"/>
                  <a:pt x="333226" y="571946"/>
                </a:cubicBezTo>
                <a:lnTo>
                  <a:pt x="333226" y="714375"/>
                </a:lnTo>
                <a:cubicBezTo>
                  <a:pt x="333226" y="740718"/>
                  <a:pt x="311944" y="762000"/>
                  <a:pt x="285601" y="762000"/>
                </a:cubicBezTo>
                <a:lnTo>
                  <a:pt x="237976" y="762000"/>
                </a:lnTo>
                <a:cubicBezTo>
                  <a:pt x="211634" y="762000"/>
                  <a:pt x="190351" y="740718"/>
                  <a:pt x="190351" y="714375"/>
                </a:cubicBezTo>
                <a:lnTo>
                  <a:pt x="190351" y="571500"/>
                </a:lnTo>
                <a:cubicBezTo>
                  <a:pt x="85279" y="571500"/>
                  <a:pt x="0" y="486221"/>
                  <a:pt x="0" y="381000"/>
                </a:cubicBezTo>
                <a:cubicBezTo>
                  <a:pt x="0" y="275779"/>
                  <a:pt x="85279" y="190500"/>
                  <a:pt x="190500" y="190500"/>
                </a:cubicBezTo>
                <a:lnTo>
                  <a:pt x="316260" y="190500"/>
                </a:lnTo>
                <a:cubicBezTo>
                  <a:pt x="408236" y="190202"/>
                  <a:pt x="496937" y="156716"/>
                  <a:pt x="566142" y="96292"/>
                </a:cubicBezTo>
                <a:lnTo>
                  <a:pt x="635496" y="35719"/>
                </a:lnTo>
                <a:cubicBezTo>
                  <a:pt x="649486" y="23366"/>
                  <a:pt x="669578" y="20538"/>
                  <a:pt x="686544" y="28129"/>
                </a:cubicBezTo>
                <a:close/>
                <a:moveTo>
                  <a:pt x="333375" y="476250"/>
                </a:moveTo>
                <a:lnTo>
                  <a:pt x="333375" y="476548"/>
                </a:lnTo>
                <a:cubicBezTo>
                  <a:pt x="438001" y="480566"/>
                  <a:pt x="538460" y="518964"/>
                  <a:pt x="619125" y="585788"/>
                </a:cubicBezTo>
                <a:lnTo>
                  <a:pt x="619125" y="176064"/>
                </a:lnTo>
                <a:cubicBezTo>
                  <a:pt x="538460" y="242888"/>
                  <a:pt x="438001" y="281285"/>
                  <a:pt x="333375" y="285304"/>
                </a:cubicBezTo>
                <a:lnTo>
                  <a:pt x="333375" y="476250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35" name="Text 33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2286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100" kern="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⚖️ JUSTICE FOR KARMELO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5000" y="635000"/>
            <a:ext cx="889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Case That Shocked Texas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35000" y="1270000"/>
            <a:ext cx="2286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4"/>
          <p:cNvSpPr/>
          <p:nvPr/>
        </p:nvSpPr>
        <p:spPr>
          <a:xfrm>
            <a:off x="635000" y="1587500"/>
            <a:ext cx="2540000" cy="5080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7" name="Text 5"/>
          <p:cNvSpPr/>
          <p:nvPr/>
        </p:nvSpPr>
        <p:spPr>
          <a:xfrm>
            <a:off x="635000" y="1587500"/>
            <a:ext cx="254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April 2, 2025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35000" y="2349500"/>
            <a:ext cx="7112000" cy="31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 a </a:t>
            </a:r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track meet</a:t>
            </a:r>
            <a:pPr algn="l">
              <a:lnSpc>
                <a:spcPct val="150000"/>
              </a:lnSpc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Frisco, Texas, 17-year-old </a:t>
            </a:r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Karmelo Anthony</a:t>
            </a:r>
            <a:pPr algn="l">
              <a:lnSpc>
                <a:spcPct val="150000"/>
              </a:lnSpc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fatally stabbed fellow student </a:t>
            </a:r>
            <a:pPr algn="l">
              <a:lnSpc>
                <a:spcPct val="150000"/>
              </a:lnSpc>
            </a:pPr>
            <a:r>
              <a:rPr lang="en-US" sz="20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Austin Metcalf</a:t>
            </a:r>
            <a:pPr algn="l">
              <a:lnSpc>
                <a:spcPct val="150000"/>
              </a:lnSpc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20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Karmelo claimed he acted in 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self-defense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during an altercation. Witnesses say Austin touched/grabbed Karmelo first.</a:t>
            </a:r>
            <a:endParaRPr lang="en-US" sz="20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June 2026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Karmelo was sentenced to 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C41E3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35 years in prison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20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35000" y="5588000"/>
            <a:ext cx="3175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b="1" dirty="0">
                <a:solidFill>
                  <a:srgbClr val="1B2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Case Timeline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635000" y="6286500"/>
            <a:ext cx="7112000" cy="381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11" name="Shape 9"/>
          <p:cNvSpPr/>
          <p:nvPr/>
        </p:nvSpPr>
        <p:spPr>
          <a:xfrm>
            <a:off x="609600" y="6197600"/>
            <a:ext cx="203200" cy="203200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12" name="Shape 10"/>
          <p:cNvSpPr/>
          <p:nvPr/>
        </p:nvSpPr>
        <p:spPr>
          <a:xfrm>
            <a:off x="2514600" y="6197600"/>
            <a:ext cx="203200" cy="203200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13" name="Shape 11"/>
          <p:cNvSpPr/>
          <p:nvPr/>
        </p:nvSpPr>
        <p:spPr>
          <a:xfrm>
            <a:off x="4419600" y="6197600"/>
            <a:ext cx="203200" cy="203200"/>
          </a:xfrm>
          <a:prstGeom prst="ellipse">
            <a:avLst/>
          </a:prstGeom>
          <a:solidFill>
            <a:srgbClr val="C41E3A"/>
          </a:solidFill>
          <a:ln/>
        </p:spPr>
      </p:sp>
      <p:sp>
        <p:nvSpPr>
          <p:cNvPr id="14" name="Shape 12"/>
          <p:cNvSpPr/>
          <p:nvPr/>
        </p:nvSpPr>
        <p:spPr>
          <a:xfrm>
            <a:off x="6324600" y="6197600"/>
            <a:ext cx="203200" cy="203200"/>
          </a:xfrm>
          <a:prstGeom prst="ellipse">
            <a:avLst/>
          </a:prstGeom>
          <a:solidFill>
            <a:srgbClr val="D4A843"/>
          </a:solidFill>
          <a:ln/>
        </p:spPr>
      </p:sp>
      <p:sp>
        <p:nvSpPr>
          <p:cNvPr id="15" name="Shape 13"/>
          <p:cNvSpPr/>
          <p:nvPr/>
        </p:nvSpPr>
        <p:spPr>
          <a:xfrm>
            <a:off x="7594600" y="6197600"/>
            <a:ext cx="203200" cy="203200"/>
          </a:xfrm>
          <a:prstGeom prst="ellipse">
            <a:avLst/>
          </a:prstGeom>
          <a:solidFill>
            <a:srgbClr val="D4A843"/>
          </a:solidFill>
          <a:ln/>
        </p:spPr>
      </p:sp>
      <p:sp>
        <p:nvSpPr>
          <p:cNvPr id="16" name="Text 14"/>
          <p:cNvSpPr/>
          <p:nvPr/>
        </p:nvSpPr>
        <p:spPr>
          <a:xfrm>
            <a:off x="444500" y="6540500"/>
            <a:ext cx="127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Apr 2025</a:t>
            </a:r>
            <a:endParaRPr lang="en-US" sz="1400" dirty="0"/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Incident at track meet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222500" y="6540500"/>
            <a:ext cx="127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Jun 2025</a:t>
            </a:r>
            <a:endParaRPr lang="en-US" sz="1400" dirty="0"/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Indicted by grand jury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000500" y="6540500"/>
            <a:ext cx="127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Jul 2025</a:t>
            </a:r>
            <a:endParaRPr lang="en-US" sz="1400" dirty="0"/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Gag order issued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778500" y="6540500"/>
            <a:ext cx="127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Jun 2026</a:t>
            </a:r>
            <a:endParaRPr lang="en-US" sz="1400" dirty="0"/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Trial begins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048500" y="6540500"/>
            <a:ext cx="1270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Jun 2026</a:t>
            </a:r>
            <a:endParaRPr lang="en-US" sz="1400" dirty="0"/>
          </a:p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35-year sentence</a:t>
            </a:r>
            <a:endParaRPr lang="en-US" sz="1400" dirty="0"/>
          </a:p>
        </p:txBody>
      </p:sp>
      <p:pic>
        <p:nvPicPr>
          <p:cNvPr id="21" name="Image 0" descr="https://kimi-img.moonshot.cn/pub/slides/okc/btzftko3kzk2u/mnt/agents/output/karmelo-case/images/3_Dramatic_Close_Up_of_Judge_s_Gav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382000" y="1587500"/>
            <a:ext cx="7239000" cy="5334000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8382000" y="1587500"/>
            <a:ext cx="7239000" cy="53340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8382000" y="1587500"/>
            <a:ext cx="7239000" cy="5334000"/>
          </a:xfrm>
          <a:prstGeom prst="rect">
            <a:avLst/>
          </a:prstGeom>
          <a:gradFill rotWithShape="1" flip="none">
            <a:gsLst>
              <a:gs pos="0">
                <a:srgbClr val="F5F0EB">
                  <a:alpha val="80000"/>
                </a:srgbClr>
              </a:gs>
              <a:gs pos="30000">
                <a:srgbClr val="F5F0EB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24" name="Shape 21"/>
          <p:cNvSpPr/>
          <p:nvPr/>
        </p:nvSpPr>
        <p:spPr>
          <a:xfrm>
            <a:off x="8382000" y="7048500"/>
            <a:ext cx="7239000" cy="12700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25" name="Text 22"/>
          <p:cNvSpPr/>
          <p:nvPr/>
        </p:nvSpPr>
        <p:spPr>
          <a:xfrm>
            <a:off x="8636000" y="7112000"/>
            <a:ext cx="6731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35 YEARS</a:t>
            </a:r>
            <a:endParaRPr lang="en-US" sz="3200" dirty="0"/>
          </a:p>
          <a:p>
            <a:pPr algn="ctr"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for a 17-year-old claiming self-defense</a:t>
            </a:r>
            <a:endParaRPr lang="en-US" sz="3200" dirty="0"/>
          </a:p>
        </p:txBody>
      </p:sp>
      <p:sp>
        <p:nvSpPr>
          <p:cNvPr id="26" name="Text 23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35000" y="317500"/>
            <a:ext cx="2286000" cy="5715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317500"/>
            <a:ext cx="2286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EXHIBIT 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302000" y="317500"/>
            <a:ext cx="1143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Photo That Changes </a:t>
            </a:r>
            <a:pPr algn="l">
              <a:lnSpc>
                <a:spcPct val="120000"/>
              </a:lnSpc>
            </a:pPr>
            <a:r>
              <a:rPr lang="en-US" sz="2800" dirty="0">
                <a:solidFill>
                  <a:srgbClr val="D4A8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EVERYTHING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302000" y="952500"/>
            <a:ext cx="5080000" cy="381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4"/>
          <p:cNvSpPr/>
          <p:nvPr/>
        </p:nvSpPr>
        <p:spPr>
          <a:xfrm>
            <a:off x="635000" y="1270000"/>
            <a:ext cx="7366000" cy="673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41E3A"/>
            </a:solidFill>
            <a:prstDash val="solid"/>
          </a:ln>
        </p:spPr>
      </p:sp>
      <p:pic>
        <p:nvPicPr>
          <p:cNvPr id="7" name="Image 0" descr="https://kimi-img.moonshot.cn/pub/slides/okc/btzftko3kzk2u/mnt/agents/output/karmelo-case/images/photo_eviden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11200" y="1346200"/>
            <a:ext cx="7213600" cy="65786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8128000" y="1524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9327" y="231577"/>
                </a:moveTo>
                <a:cubicBezTo>
                  <a:pt x="-3076" y="243979"/>
                  <a:pt x="-3076" y="264120"/>
                  <a:pt x="9327" y="276523"/>
                </a:cubicBezTo>
                <a:lnTo>
                  <a:pt x="168077" y="435273"/>
                </a:lnTo>
                <a:cubicBezTo>
                  <a:pt x="180479" y="447675"/>
                  <a:pt x="200620" y="447675"/>
                  <a:pt x="213023" y="435273"/>
                </a:cubicBezTo>
                <a:cubicBezTo>
                  <a:pt x="225425" y="422870"/>
                  <a:pt x="225425" y="402729"/>
                  <a:pt x="213023" y="390327"/>
                </a:cubicBezTo>
                <a:lnTo>
                  <a:pt x="108446" y="285750"/>
                </a:lnTo>
                <a:lnTo>
                  <a:pt x="476250" y="285750"/>
                </a:lnTo>
                <a:cubicBezTo>
                  <a:pt x="493812" y="285750"/>
                  <a:pt x="508000" y="271562"/>
                  <a:pt x="508000" y="254000"/>
                </a:cubicBezTo>
                <a:cubicBezTo>
                  <a:pt x="508000" y="236438"/>
                  <a:pt x="493812" y="222250"/>
                  <a:pt x="476250" y="222250"/>
                </a:cubicBezTo>
                <a:lnTo>
                  <a:pt x="108446" y="222250"/>
                </a:lnTo>
                <a:lnTo>
                  <a:pt x="213023" y="117673"/>
                </a:lnTo>
                <a:cubicBezTo>
                  <a:pt x="225425" y="105271"/>
                  <a:pt x="225425" y="85130"/>
                  <a:pt x="213023" y="72727"/>
                </a:cubicBezTo>
                <a:cubicBezTo>
                  <a:pt x="200620" y="60325"/>
                  <a:pt x="180479" y="60325"/>
                  <a:pt x="168077" y="72727"/>
                </a:cubicBezTo>
                <a:lnTo>
                  <a:pt x="9327" y="231477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9" name="Shape 6"/>
          <p:cNvSpPr/>
          <p:nvPr/>
        </p:nvSpPr>
        <p:spPr>
          <a:xfrm>
            <a:off x="8763000" y="1460500"/>
            <a:ext cx="3556000" cy="6350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0" name="Text 7"/>
          <p:cNvSpPr/>
          <p:nvPr/>
        </p:nvSpPr>
        <p:spPr>
          <a:xfrm>
            <a:off x="8763000" y="1460500"/>
            <a:ext cx="355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 Jeff Metcalf (Victim's Dad)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8128000" y="2921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9327" y="231577"/>
                </a:moveTo>
                <a:cubicBezTo>
                  <a:pt x="-3076" y="243979"/>
                  <a:pt x="-3076" y="264120"/>
                  <a:pt x="9327" y="276523"/>
                </a:cubicBezTo>
                <a:lnTo>
                  <a:pt x="168077" y="435273"/>
                </a:lnTo>
                <a:cubicBezTo>
                  <a:pt x="180479" y="447675"/>
                  <a:pt x="200620" y="447675"/>
                  <a:pt x="213023" y="435273"/>
                </a:cubicBezTo>
                <a:cubicBezTo>
                  <a:pt x="225425" y="422870"/>
                  <a:pt x="225425" y="402729"/>
                  <a:pt x="213023" y="390327"/>
                </a:cubicBezTo>
                <a:lnTo>
                  <a:pt x="108446" y="285750"/>
                </a:lnTo>
                <a:lnTo>
                  <a:pt x="476250" y="285750"/>
                </a:lnTo>
                <a:cubicBezTo>
                  <a:pt x="493812" y="285750"/>
                  <a:pt x="508000" y="271562"/>
                  <a:pt x="508000" y="254000"/>
                </a:cubicBezTo>
                <a:cubicBezTo>
                  <a:pt x="508000" y="236438"/>
                  <a:pt x="493812" y="222250"/>
                  <a:pt x="476250" y="222250"/>
                </a:cubicBezTo>
                <a:lnTo>
                  <a:pt x="108446" y="222250"/>
                </a:lnTo>
                <a:lnTo>
                  <a:pt x="213023" y="117673"/>
                </a:lnTo>
                <a:cubicBezTo>
                  <a:pt x="225425" y="105271"/>
                  <a:pt x="225425" y="85130"/>
                  <a:pt x="213023" y="72727"/>
                </a:cubicBezTo>
                <a:cubicBezTo>
                  <a:pt x="200620" y="60325"/>
                  <a:pt x="180479" y="60325"/>
                  <a:pt x="168077" y="72727"/>
                </a:cubicBezTo>
                <a:lnTo>
                  <a:pt x="9327" y="231477"/>
                </a:ln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12" name="Shape 9"/>
          <p:cNvSpPr/>
          <p:nvPr/>
        </p:nvSpPr>
        <p:spPr>
          <a:xfrm>
            <a:off x="8763000" y="2857500"/>
            <a:ext cx="3556000" cy="635000"/>
          </a:xfrm>
          <a:prstGeom prst="rect">
            <a:avLst/>
          </a:prstGeom>
          <a:solidFill>
            <a:srgbClr val="D4A843"/>
          </a:solidFill>
          <a:ln/>
        </p:spPr>
      </p:sp>
      <p:sp>
        <p:nvSpPr>
          <p:cNvPr id="13" name="Text 10"/>
          <p:cNvSpPr/>
          <p:nvPr/>
        </p:nvSpPr>
        <p:spPr>
          <a:xfrm>
            <a:off x="8763000" y="2857500"/>
            <a:ext cx="355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 Alleged: Judge John Roach</a:t>
            </a:r>
            <a:endParaRPr lang="en-US" sz="1800" dirty="0"/>
          </a:p>
        </p:txBody>
      </p:sp>
      <p:sp>
        <p:nvSpPr>
          <p:cNvPr id="14" name="Shape 11"/>
          <p:cNvSpPr/>
          <p:nvPr/>
        </p:nvSpPr>
        <p:spPr>
          <a:xfrm>
            <a:off x="8128000" y="4318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9327" y="231577"/>
                </a:moveTo>
                <a:cubicBezTo>
                  <a:pt x="-3076" y="243979"/>
                  <a:pt x="-3076" y="264120"/>
                  <a:pt x="9327" y="276523"/>
                </a:cubicBezTo>
                <a:lnTo>
                  <a:pt x="168077" y="435273"/>
                </a:lnTo>
                <a:cubicBezTo>
                  <a:pt x="180479" y="447675"/>
                  <a:pt x="200620" y="447675"/>
                  <a:pt x="213023" y="435273"/>
                </a:cubicBezTo>
                <a:cubicBezTo>
                  <a:pt x="225425" y="422870"/>
                  <a:pt x="225425" y="402729"/>
                  <a:pt x="213023" y="390327"/>
                </a:cubicBezTo>
                <a:lnTo>
                  <a:pt x="108446" y="285750"/>
                </a:lnTo>
                <a:lnTo>
                  <a:pt x="476250" y="285750"/>
                </a:lnTo>
                <a:cubicBezTo>
                  <a:pt x="493812" y="285750"/>
                  <a:pt x="508000" y="271562"/>
                  <a:pt x="508000" y="254000"/>
                </a:cubicBezTo>
                <a:cubicBezTo>
                  <a:pt x="508000" y="236438"/>
                  <a:pt x="493812" y="222250"/>
                  <a:pt x="476250" y="222250"/>
                </a:cubicBezTo>
                <a:lnTo>
                  <a:pt x="108446" y="222250"/>
                </a:lnTo>
                <a:lnTo>
                  <a:pt x="213023" y="117673"/>
                </a:lnTo>
                <a:cubicBezTo>
                  <a:pt x="225425" y="105271"/>
                  <a:pt x="225425" y="85130"/>
                  <a:pt x="213023" y="72727"/>
                </a:cubicBezTo>
                <a:cubicBezTo>
                  <a:pt x="200620" y="60325"/>
                  <a:pt x="180479" y="60325"/>
                  <a:pt x="168077" y="72727"/>
                </a:cubicBezTo>
                <a:lnTo>
                  <a:pt x="9327" y="231477"/>
                </a:ln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15" name="Shape 12"/>
          <p:cNvSpPr/>
          <p:nvPr/>
        </p:nvSpPr>
        <p:spPr>
          <a:xfrm>
            <a:off x="8763000" y="4254500"/>
            <a:ext cx="3556000" cy="635000"/>
          </a:xfrm>
          <a:prstGeom prst="rect">
            <a:avLst/>
          </a:prstGeom>
          <a:solidFill>
            <a:srgbClr val="D4A843"/>
          </a:solidFill>
          <a:ln/>
        </p:spPr>
      </p:sp>
      <p:sp>
        <p:nvSpPr>
          <p:cNvPr id="16" name="Text 13"/>
          <p:cNvSpPr/>
          <p:nvPr/>
        </p:nvSpPr>
        <p:spPr>
          <a:xfrm>
            <a:off x="8763000" y="4254500"/>
            <a:ext cx="3556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 Alleged: DA Greg Willis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8763000" y="5334000"/>
            <a:ext cx="6731000" cy="2667000"/>
          </a:xfrm>
          <a:prstGeom prst="rect">
            <a:avLst/>
          </a:prstGeom>
          <a:solidFill>
            <a:srgbClr val="C41E3A">
              <a:alpha val="13333"/>
            </a:srgbClr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9017000" y="5524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cubicBezTo>
                  <a:pt x="241727" y="0"/>
                  <a:pt x="253782" y="7233"/>
                  <a:pt x="260033" y="18752"/>
                </a:cubicBezTo>
                <a:lnTo>
                  <a:pt x="452914" y="375940"/>
                </a:lnTo>
                <a:cubicBezTo>
                  <a:pt x="458897" y="387013"/>
                  <a:pt x="458629" y="400407"/>
                  <a:pt x="452199" y="411212"/>
                </a:cubicBezTo>
                <a:cubicBezTo>
                  <a:pt x="445770" y="422017"/>
                  <a:pt x="434072" y="428625"/>
                  <a:pt x="421481" y="428625"/>
                </a:cubicBezTo>
                <a:lnTo>
                  <a:pt x="35719" y="428625"/>
                </a:lnTo>
                <a:cubicBezTo>
                  <a:pt x="23128" y="428625"/>
                  <a:pt x="11519" y="422017"/>
                  <a:pt x="5001" y="411212"/>
                </a:cubicBezTo>
                <a:cubicBezTo>
                  <a:pt x="-1518" y="400407"/>
                  <a:pt x="-1697" y="387013"/>
                  <a:pt x="4286" y="375940"/>
                </a:cubicBezTo>
                <a:lnTo>
                  <a:pt x="197168" y="18752"/>
                </a:lnTo>
                <a:cubicBezTo>
                  <a:pt x="203418" y="7233"/>
                  <a:pt x="215473" y="0"/>
                  <a:pt x="228600" y="0"/>
                </a:cubicBezTo>
                <a:close/>
                <a:moveTo>
                  <a:pt x="228600" y="150019"/>
                </a:moveTo>
                <a:cubicBezTo>
                  <a:pt x="216724" y="150019"/>
                  <a:pt x="207169" y="159574"/>
                  <a:pt x="207169" y="171450"/>
                </a:cubicBezTo>
                <a:lnTo>
                  <a:pt x="207169" y="271463"/>
                </a:lnTo>
                <a:cubicBezTo>
                  <a:pt x="207169" y="283339"/>
                  <a:pt x="216724" y="292894"/>
                  <a:pt x="228600" y="292894"/>
                </a:cubicBezTo>
                <a:cubicBezTo>
                  <a:pt x="240476" y="292894"/>
                  <a:pt x="250031" y="283339"/>
                  <a:pt x="250031" y="271463"/>
                </a:cubicBezTo>
                <a:lnTo>
                  <a:pt x="250031" y="171450"/>
                </a:lnTo>
                <a:cubicBezTo>
                  <a:pt x="250031" y="159574"/>
                  <a:pt x="240476" y="150019"/>
                  <a:pt x="228600" y="150019"/>
                </a:cubicBezTo>
                <a:close/>
                <a:moveTo>
                  <a:pt x="252442" y="342900"/>
                </a:moveTo>
                <a:cubicBezTo>
                  <a:pt x="252985" y="334050"/>
                  <a:pt x="248571" y="325630"/>
                  <a:pt x="240985" y="321041"/>
                </a:cubicBezTo>
                <a:cubicBezTo>
                  <a:pt x="233398" y="316452"/>
                  <a:pt x="223891" y="316452"/>
                  <a:pt x="216305" y="321041"/>
                </a:cubicBezTo>
                <a:cubicBezTo>
                  <a:pt x="208718" y="325630"/>
                  <a:pt x="204305" y="334050"/>
                  <a:pt x="204847" y="342900"/>
                </a:cubicBezTo>
                <a:cubicBezTo>
                  <a:pt x="204305" y="351750"/>
                  <a:pt x="208718" y="360170"/>
                  <a:pt x="216305" y="364759"/>
                </a:cubicBezTo>
                <a:cubicBezTo>
                  <a:pt x="223891" y="369348"/>
                  <a:pt x="233398" y="369348"/>
                  <a:pt x="240985" y="364759"/>
                </a:cubicBezTo>
                <a:cubicBezTo>
                  <a:pt x="248571" y="360170"/>
                  <a:pt x="252985" y="351750"/>
                  <a:pt x="252442" y="342900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9" name="Text 16"/>
          <p:cNvSpPr/>
          <p:nvPr/>
        </p:nvSpPr>
        <p:spPr>
          <a:xfrm>
            <a:off x="9601200" y="5524500"/>
            <a:ext cx="5588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WHY THIS MATTERS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9017000" y="6096000"/>
            <a:ext cx="6223000" cy="17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If the </a:t>
            </a:r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judge</a:t>
            </a:r>
            <a:pPr algn="l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</a:t>
            </a:r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</a:t>
            </a:r>
            <a:pPr algn="l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were socializing with the </a:t>
            </a:r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victim's father</a:t>
            </a:r>
            <a:pPr algn="l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they should have been </a:t>
            </a:r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REMOVED</a:t>
            </a:r>
            <a:pPr algn="l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this case.</a:t>
            </a:r>
            <a:endParaRPr lang="en-US" sz="1800" dirty="0"/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is NOT about guilt or innocence. This is about </a:t>
            </a:r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C41E3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FAIRNESS</a:t>
            </a:r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2286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100" kern="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⚖️ JUSTICE FOR KARMELO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5000" y="635000"/>
            <a:ext cx="889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What Even IS a Mistrial?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35000" y="1270000"/>
            <a:ext cx="2286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4"/>
          <p:cNvSpPr/>
          <p:nvPr/>
        </p:nvSpPr>
        <p:spPr>
          <a:xfrm>
            <a:off x="635000" y="1587500"/>
            <a:ext cx="7366000" cy="19685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7" name="Text 5"/>
          <p:cNvSpPr/>
          <p:nvPr/>
        </p:nvSpPr>
        <p:spPr>
          <a:xfrm>
            <a:off x="889000" y="1651000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200" kern="0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LEGAL DEFINITION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89000" y="2057400"/>
            <a:ext cx="68580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</a:t>
            </a:r>
            <a:pPr algn="l">
              <a:lnSpc>
                <a:spcPct val="140000"/>
              </a:lnSpc>
            </a:pPr>
            <a:r>
              <a:rPr lang="en-US" sz="2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mistrial</a:t>
            </a:r>
            <a:pPr algn="l"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is when a trial is cancelled and must start over because something went seriously wrong that prevented a </a:t>
            </a:r>
            <a:pPr algn="l">
              <a:lnSpc>
                <a:spcPct val="140000"/>
              </a:lnSpc>
            </a:pPr>
            <a:r>
              <a:rPr lang="en-US" sz="2000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fair trial</a:t>
            </a:r>
            <a:pPr algn="l">
              <a:lnSpc>
                <a:spcPct val="140000"/>
              </a:lnSpc>
            </a:pPr>
            <a:r>
              <a:rPr lang="en-US" sz="2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35000" y="3556000"/>
            <a:ext cx="508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b="1" dirty="0">
                <a:solidFill>
                  <a:srgbClr val="1B2A4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Grounds for a Mistrial: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762000" y="419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12183" y="114151"/>
                </a:moveTo>
                <a:lnTo>
                  <a:pt x="99814" y="100236"/>
                </a:lnTo>
                <a:cubicBezTo>
                  <a:pt x="91546" y="90934"/>
                  <a:pt x="91546" y="75828"/>
                  <a:pt x="99814" y="66526"/>
                </a:cubicBezTo>
                <a:lnTo>
                  <a:pt x="175683" y="-18901"/>
                </a:lnTo>
                <a:cubicBezTo>
                  <a:pt x="183952" y="-28203"/>
                  <a:pt x="197379" y="-28203"/>
                  <a:pt x="205647" y="-18901"/>
                </a:cubicBezTo>
                <a:lnTo>
                  <a:pt x="218017" y="-4911"/>
                </a:lnTo>
                <a:cubicBezTo>
                  <a:pt x="226285" y="4390"/>
                  <a:pt x="226285" y="19496"/>
                  <a:pt x="218017" y="28798"/>
                </a:cubicBezTo>
                <a:lnTo>
                  <a:pt x="142147" y="114151"/>
                </a:lnTo>
                <a:cubicBezTo>
                  <a:pt x="133879" y="123453"/>
                  <a:pt x="120452" y="123453"/>
                  <a:pt x="112183" y="114151"/>
                </a:cubicBezTo>
                <a:close/>
                <a:moveTo>
                  <a:pt x="182563" y="157535"/>
                </a:moveTo>
                <a:lnTo>
                  <a:pt x="161793" y="134169"/>
                </a:lnTo>
                <a:lnTo>
                  <a:pt x="235876" y="50825"/>
                </a:lnTo>
                <a:lnTo>
                  <a:pt x="314854" y="139675"/>
                </a:lnTo>
                <a:lnTo>
                  <a:pt x="240771" y="223019"/>
                </a:lnTo>
                <a:lnTo>
                  <a:pt x="220001" y="199653"/>
                </a:lnTo>
                <a:lnTo>
                  <a:pt x="66543" y="372294"/>
                </a:lnTo>
                <a:cubicBezTo>
                  <a:pt x="56224" y="383902"/>
                  <a:pt x="39489" y="383902"/>
                  <a:pt x="29104" y="372294"/>
                </a:cubicBezTo>
                <a:cubicBezTo>
                  <a:pt x="18719" y="360685"/>
                  <a:pt x="18785" y="341858"/>
                  <a:pt x="29104" y="330175"/>
                </a:cubicBezTo>
                <a:lnTo>
                  <a:pt x="182563" y="157535"/>
                </a:lnTo>
                <a:close/>
                <a:moveTo>
                  <a:pt x="258564" y="278755"/>
                </a:moveTo>
                <a:cubicBezTo>
                  <a:pt x="250296" y="269453"/>
                  <a:pt x="250296" y="254347"/>
                  <a:pt x="258564" y="245046"/>
                </a:cubicBezTo>
                <a:lnTo>
                  <a:pt x="334433" y="159693"/>
                </a:lnTo>
                <a:cubicBezTo>
                  <a:pt x="342702" y="150391"/>
                  <a:pt x="356129" y="150391"/>
                  <a:pt x="364397" y="159693"/>
                </a:cubicBezTo>
                <a:lnTo>
                  <a:pt x="376767" y="173608"/>
                </a:lnTo>
                <a:cubicBezTo>
                  <a:pt x="385035" y="182910"/>
                  <a:pt x="385035" y="198016"/>
                  <a:pt x="376767" y="207318"/>
                </a:cubicBezTo>
                <a:lnTo>
                  <a:pt x="300897" y="292745"/>
                </a:lnTo>
                <a:cubicBezTo>
                  <a:pt x="292629" y="302047"/>
                  <a:pt x="279202" y="302047"/>
                  <a:pt x="270933" y="292745"/>
                </a:cubicBezTo>
                <a:lnTo>
                  <a:pt x="258564" y="278829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1" name="Text 9"/>
          <p:cNvSpPr/>
          <p:nvPr/>
        </p:nvSpPr>
        <p:spPr>
          <a:xfrm>
            <a:off x="1270000" y="41275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Judicial misconduct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judge did something improper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762000" y="4762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81201" y="95250"/>
                </a:moveTo>
                <a:cubicBezTo>
                  <a:pt x="81201" y="63347"/>
                  <a:pt x="94817" y="33868"/>
                  <a:pt x="116919" y="17917"/>
                </a:cubicBezTo>
                <a:cubicBezTo>
                  <a:pt x="139022" y="1965"/>
                  <a:pt x="166254" y="1965"/>
                  <a:pt x="188357" y="17917"/>
                </a:cubicBezTo>
                <a:cubicBezTo>
                  <a:pt x="210460" y="33868"/>
                  <a:pt x="224076" y="63347"/>
                  <a:pt x="224076" y="95250"/>
                </a:cubicBezTo>
                <a:cubicBezTo>
                  <a:pt x="224076" y="144534"/>
                  <a:pt x="192066" y="184547"/>
                  <a:pt x="152638" y="184547"/>
                </a:cubicBezTo>
                <a:cubicBezTo>
                  <a:pt x="113211" y="184547"/>
                  <a:pt x="81201" y="144534"/>
                  <a:pt x="81201" y="95250"/>
                </a:cubicBezTo>
                <a:close/>
                <a:moveTo>
                  <a:pt x="28813" y="358899"/>
                </a:moveTo>
                <a:cubicBezTo>
                  <a:pt x="28813" y="285601"/>
                  <a:pt x="76319" y="226219"/>
                  <a:pt x="134957" y="226219"/>
                </a:cubicBezTo>
                <a:lnTo>
                  <a:pt x="170319" y="226219"/>
                </a:lnTo>
                <a:cubicBezTo>
                  <a:pt x="228957" y="226219"/>
                  <a:pt x="276463" y="285601"/>
                  <a:pt x="276463" y="358899"/>
                </a:cubicBezTo>
                <a:cubicBezTo>
                  <a:pt x="276463" y="371103"/>
                  <a:pt x="268545" y="381000"/>
                  <a:pt x="258782" y="381000"/>
                </a:cubicBezTo>
                <a:lnTo>
                  <a:pt x="46494" y="381000"/>
                </a:lnTo>
                <a:cubicBezTo>
                  <a:pt x="36731" y="381000"/>
                  <a:pt x="28813" y="371103"/>
                  <a:pt x="28813" y="358899"/>
                </a:cubicBezTo>
                <a:close/>
                <a:moveTo>
                  <a:pt x="364510" y="92348"/>
                </a:moveTo>
                <a:cubicBezTo>
                  <a:pt x="370106" y="99343"/>
                  <a:pt x="370106" y="110654"/>
                  <a:pt x="364510" y="117574"/>
                </a:cubicBezTo>
                <a:lnTo>
                  <a:pt x="344329" y="142801"/>
                </a:lnTo>
                <a:lnTo>
                  <a:pt x="364510" y="168027"/>
                </a:lnTo>
                <a:cubicBezTo>
                  <a:pt x="370106" y="175022"/>
                  <a:pt x="370106" y="186333"/>
                  <a:pt x="364510" y="193253"/>
                </a:cubicBezTo>
                <a:cubicBezTo>
                  <a:pt x="358914" y="200174"/>
                  <a:pt x="349865" y="200248"/>
                  <a:pt x="344329" y="193253"/>
                </a:cubicBezTo>
                <a:lnTo>
                  <a:pt x="324148" y="168027"/>
                </a:lnTo>
                <a:lnTo>
                  <a:pt x="303967" y="193253"/>
                </a:lnTo>
                <a:cubicBezTo>
                  <a:pt x="298371" y="200248"/>
                  <a:pt x="289322" y="200248"/>
                  <a:pt x="283785" y="193253"/>
                </a:cubicBezTo>
                <a:cubicBezTo>
                  <a:pt x="278249" y="186258"/>
                  <a:pt x="278190" y="174947"/>
                  <a:pt x="283785" y="168027"/>
                </a:cubicBezTo>
                <a:lnTo>
                  <a:pt x="303967" y="142801"/>
                </a:lnTo>
                <a:lnTo>
                  <a:pt x="283785" y="117574"/>
                </a:lnTo>
                <a:cubicBezTo>
                  <a:pt x="278190" y="110579"/>
                  <a:pt x="278190" y="99268"/>
                  <a:pt x="283785" y="92348"/>
                </a:cubicBezTo>
                <a:cubicBezTo>
                  <a:pt x="289381" y="85427"/>
                  <a:pt x="298430" y="85353"/>
                  <a:pt x="303967" y="92348"/>
                </a:cubicBezTo>
                <a:lnTo>
                  <a:pt x="324148" y="117574"/>
                </a:lnTo>
                <a:lnTo>
                  <a:pt x="344329" y="92348"/>
                </a:lnTo>
                <a:cubicBezTo>
                  <a:pt x="349925" y="85353"/>
                  <a:pt x="358973" y="85353"/>
                  <a:pt x="364510" y="92348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3" name="Text 11"/>
          <p:cNvSpPr/>
          <p:nvPr/>
        </p:nvSpPr>
        <p:spPr>
          <a:xfrm>
            <a:off x="1270000" y="46990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Conflict of interest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bias or personal connections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762000" y="5334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43458" y="-18529"/>
                </a:moveTo>
                <a:cubicBezTo>
                  <a:pt x="37862" y="-25524"/>
                  <a:pt x="28813" y="-25524"/>
                  <a:pt x="23277" y="-18529"/>
                </a:cubicBezTo>
                <a:cubicBezTo>
                  <a:pt x="17740" y="-11534"/>
                  <a:pt x="17681" y="-223"/>
                  <a:pt x="23217" y="6772"/>
                </a:cubicBezTo>
                <a:lnTo>
                  <a:pt x="337542" y="399678"/>
                </a:lnTo>
                <a:cubicBezTo>
                  <a:pt x="343138" y="406673"/>
                  <a:pt x="352187" y="406673"/>
                  <a:pt x="357723" y="399678"/>
                </a:cubicBezTo>
                <a:cubicBezTo>
                  <a:pt x="363260" y="392683"/>
                  <a:pt x="363319" y="381372"/>
                  <a:pt x="357723" y="374452"/>
                </a:cubicBezTo>
                <a:lnTo>
                  <a:pt x="191572" y="166688"/>
                </a:lnTo>
                <a:cubicBezTo>
                  <a:pt x="225266" y="165943"/>
                  <a:pt x="252413" y="131564"/>
                  <a:pt x="252413" y="89297"/>
                </a:cubicBezTo>
                <a:cubicBezTo>
                  <a:pt x="252413" y="46583"/>
                  <a:pt x="224671" y="11906"/>
                  <a:pt x="190500" y="11906"/>
                </a:cubicBezTo>
                <a:cubicBezTo>
                  <a:pt x="156686" y="11906"/>
                  <a:pt x="129183" y="45839"/>
                  <a:pt x="128588" y="87957"/>
                </a:cubicBezTo>
                <a:lnTo>
                  <a:pt x="43458" y="-18529"/>
                </a:lnTo>
                <a:close/>
                <a:moveTo>
                  <a:pt x="304800" y="214313"/>
                </a:moveTo>
                <a:cubicBezTo>
                  <a:pt x="294561" y="214313"/>
                  <a:pt x="284738" y="216843"/>
                  <a:pt x="275808" y="221456"/>
                </a:cubicBezTo>
                <a:lnTo>
                  <a:pt x="377011" y="347960"/>
                </a:lnTo>
                <a:cubicBezTo>
                  <a:pt x="379512" y="343942"/>
                  <a:pt x="381000" y="338882"/>
                  <a:pt x="381000" y="333375"/>
                </a:cubicBezTo>
                <a:lnTo>
                  <a:pt x="381000" y="309563"/>
                </a:lnTo>
                <a:cubicBezTo>
                  <a:pt x="381000" y="256952"/>
                  <a:pt x="346889" y="214313"/>
                  <a:pt x="304800" y="214313"/>
                </a:cubicBezTo>
                <a:close/>
                <a:moveTo>
                  <a:pt x="35659" y="72703"/>
                </a:moveTo>
                <a:cubicBezTo>
                  <a:pt x="22860" y="82004"/>
                  <a:pt x="14288" y="99268"/>
                  <a:pt x="14288" y="119063"/>
                </a:cubicBezTo>
                <a:cubicBezTo>
                  <a:pt x="14288" y="148679"/>
                  <a:pt x="33457" y="172641"/>
                  <a:pt x="57150" y="172641"/>
                </a:cubicBezTo>
                <a:cubicBezTo>
                  <a:pt x="72985" y="172641"/>
                  <a:pt x="86797" y="161925"/>
                  <a:pt x="94238" y="145926"/>
                </a:cubicBezTo>
                <a:lnTo>
                  <a:pt x="35659" y="72703"/>
                </a:lnTo>
                <a:close/>
                <a:moveTo>
                  <a:pt x="148947" y="214313"/>
                </a:moveTo>
                <a:cubicBezTo>
                  <a:pt x="117157" y="233586"/>
                  <a:pt x="95250" y="274365"/>
                  <a:pt x="95250" y="321469"/>
                </a:cubicBezTo>
                <a:lnTo>
                  <a:pt x="95250" y="333375"/>
                </a:lnTo>
                <a:cubicBezTo>
                  <a:pt x="95250" y="346546"/>
                  <a:pt x="103763" y="357188"/>
                  <a:pt x="114300" y="357188"/>
                </a:cubicBezTo>
                <a:lnTo>
                  <a:pt x="263247" y="357188"/>
                </a:lnTo>
                <a:lnTo>
                  <a:pt x="148947" y="214313"/>
                </a:lnTo>
                <a:close/>
                <a:moveTo>
                  <a:pt x="76200" y="214313"/>
                </a:moveTo>
                <a:cubicBezTo>
                  <a:pt x="34111" y="214313"/>
                  <a:pt x="0" y="256952"/>
                  <a:pt x="0" y="309563"/>
                </a:cubicBezTo>
                <a:lnTo>
                  <a:pt x="0" y="333375"/>
                </a:lnTo>
                <a:cubicBezTo>
                  <a:pt x="0" y="346546"/>
                  <a:pt x="8513" y="357188"/>
                  <a:pt x="19050" y="357188"/>
                </a:cubicBezTo>
                <a:lnTo>
                  <a:pt x="70664" y="357188"/>
                </a:lnTo>
                <a:cubicBezTo>
                  <a:pt x="68104" y="349895"/>
                  <a:pt x="66675" y="341858"/>
                  <a:pt x="66675" y="333375"/>
                </a:cubicBezTo>
                <a:lnTo>
                  <a:pt x="66675" y="321469"/>
                </a:lnTo>
                <a:cubicBezTo>
                  <a:pt x="66675" y="281880"/>
                  <a:pt x="78581" y="245715"/>
                  <a:pt x="98167" y="218331"/>
                </a:cubicBezTo>
                <a:cubicBezTo>
                  <a:pt x="91202" y="215726"/>
                  <a:pt x="83820" y="214313"/>
                  <a:pt x="76200" y="214313"/>
                </a:cubicBezTo>
                <a:close/>
                <a:moveTo>
                  <a:pt x="366712" y="119063"/>
                </a:moveTo>
                <a:cubicBezTo>
                  <a:pt x="366712" y="89492"/>
                  <a:pt x="347506" y="65484"/>
                  <a:pt x="323850" y="65484"/>
                </a:cubicBezTo>
                <a:cubicBezTo>
                  <a:pt x="300194" y="65484"/>
                  <a:pt x="280987" y="89492"/>
                  <a:pt x="280987" y="119063"/>
                </a:cubicBezTo>
                <a:cubicBezTo>
                  <a:pt x="280987" y="148633"/>
                  <a:pt x="300194" y="172641"/>
                  <a:pt x="323850" y="172641"/>
                </a:cubicBezTo>
                <a:cubicBezTo>
                  <a:pt x="347506" y="172641"/>
                  <a:pt x="366712" y="148633"/>
                  <a:pt x="366712" y="119063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5" name="Text 13"/>
          <p:cNvSpPr/>
          <p:nvPr/>
        </p:nvSpPr>
        <p:spPr>
          <a:xfrm>
            <a:off x="1270000" y="52705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Hung jury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jury cannot agree on a verdict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762000" y="5905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3500" y="0"/>
                </a:moveTo>
                <a:cubicBezTo>
                  <a:pt x="40151" y="0"/>
                  <a:pt x="21167" y="21357"/>
                  <a:pt x="21167" y="47625"/>
                </a:cubicBezTo>
                <a:lnTo>
                  <a:pt x="21167" y="333375"/>
                </a:lnTo>
                <a:cubicBezTo>
                  <a:pt x="21167" y="359643"/>
                  <a:pt x="40151" y="381000"/>
                  <a:pt x="63500" y="381000"/>
                </a:cubicBezTo>
                <a:lnTo>
                  <a:pt x="182563" y="381000"/>
                </a:lnTo>
                <a:cubicBezTo>
                  <a:pt x="167547" y="357560"/>
                  <a:pt x="158750" y="328761"/>
                  <a:pt x="158750" y="297656"/>
                </a:cubicBezTo>
                <a:cubicBezTo>
                  <a:pt x="158750" y="222796"/>
                  <a:pt x="209947" y="161330"/>
                  <a:pt x="275167" y="155302"/>
                </a:cubicBezTo>
                <a:lnTo>
                  <a:pt x="275167" y="126950"/>
                </a:lnTo>
                <a:cubicBezTo>
                  <a:pt x="275167" y="114300"/>
                  <a:pt x="270735" y="102171"/>
                  <a:pt x="262797" y="93241"/>
                </a:cubicBezTo>
                <a:lnTo>
                  <a:pt x="192286" y="13915"/>
                </a:lnTo>
                <a:cubicBezTo>
                  <a:pt x="184348" y="4986"/>
                  <a:pt x="173633" y="0"/>
                  <a:pt x="162388" y="0"/>
                </a:cubicBezTo>
                <a:lnTo>
                  <a:pt x="63500" y="0"/>
                </a:lnTo>
                <a:close/>
                <a:moveTo>
                  <a:pt x="236471" y="130969"/>
                </a:moveTo>
                <a:lnTo>
                  <a:pt x="174625" y="130969"/>
                </a:lnTo>
                <a:cubicBezTo>
                  <a:pt x="165828" y="130969"/>
                  <a:pt x="158750" y="123006"/>
                  <a:pt x="158750" y="113109"/>
                </a:cubicBezTo>
                <a:lnTo>
                  <a:pt x="158750" y="43532"/>
                </a:lnTo>
                <a:lnTo>
                  <a:pt x="236471" y="130969"/>
                </a:lnTo>
                <a:close/>
                <a:moveTo>
                  <a:pt x="285750" y="404813"/>
                </a:moveTo>
                <a:cubicBezTo>
                  <a:pt x="338320" y="404813"/>
                  <a:pt x="381000" y="356797"/>
                  <a:pt x="381000" y="297656"/>
                </a:cubicBezTo>
                <a:cubicBezTo>
                  <a:pt x="381000" y="238515"/>
                  <a:pt x="338320" y="190500"/>
                  <a:pt x="285750" y="190500"/>
                </a:cubicBezTo>
                <a:cubicBezTo>
                  <a:pt x="233180" y="190500"/>
                  <a:pt x="190500" y="238515"/>
                  <a:pt x="190500" y="297656"/>
                </a:cubicBezTo>
                <a:cubicBezTo>
                  <a:pt x="190500" y="356797"/>
                  <a:pt x="233180" y="404813"/>
                  <a:pt x="285750" y="404813"/>
                </a:cubicBezTo>
                <a:close/>
                <a:moveTo>
                  <a:pt x="324974" y="270346"/>
                </a:moveTo>
                <a:lnTo>
                  <a:pt x="300699" y="297656"/>
                </a:lnTo>
                <a:lnTo>
                  <a:pt x="324974" y="324966"/>
                </a:lnTo>
                <a:cubicBezTo>
                  <a:pt x="329076" y="329580"/>
                  <a:pt x="329076" y="337170"/>
                  <a:pt x="324974" y="341784"/>
                </a:cubicBezTo>
                <a:cubicBezTo>
                  <a:pt x="320873" y="346397"/>
                  <a:pt x="314127" y="346397"/>
                  <a:pt x="310026" y="341784"/>
                </a:cubicBezTo>
                <a:lnTo>
                  <a:pt x="285750" y="314474"/>
                </a:lnTo>
                <a:lnTo>
                  <a:pt x="261474" y="341784"/>
                </a:lnTo>
                <a:cubicBezTo>
                  <a:pt x="257373" y="346397"/>
                  <a:pt x="250627" y="346397"/>
                  <a:pt x="246526" y="341784"/>
                </a:cubicBezTo>
                <a:cubicBezTo>
                  <a:pt x="242424" y="337170"/>
                  <a:pt x="242424" y="329580"/>
                  <a:pt x="246526" y="324966"/>
                </a:cubicBezTo>
                <a:lnTo>
                  <a:pt x="270801" y="297656"/>
                </a:lnTo>
                <a:lnTo>
                  <a:pt x="246526" y="270346"/>
                </a:lnTo>
                <a:cubicBezTo>
                  <a:pt x="242424" y="265733"/>
                  <a:pt x="242424" y="258142"/>
                  <a:pt x="246526" y="253529"/>
                </a:cubicBezTo>
                <a:cubicBezTo>
                  <a:pt x="250627" y="248915"/>
                  <a:pt x="257373" y="248915"/>
                  <a:pt x="261474" y="253529"/>
                </a:cubicBezTo>
                <a:lnTo>
                  <a:pt x="285750" y="280839"/>
                </a:lnTo>
                <a:lnTo>
                  <a:pt x="310026" y="253529"/>
                </a:lnTo>
                <a:cubicBezTo>
                  <a:pt x="314127" y="248915"/>
                  <a:pt x="320873" y="248915"/>
                  <a:pt x="324974" y="253529"/>
                </a:cubicBezTo>
                <a:cubicBezTo>
                  <a:pt x="329076" y="258142"/>
                  <a:pt x="329076" y="265733"/>
                  <a:pt x="324974" y="270346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7" name="Text 15"/>
          <p:cNvSpPr/>
          <p:nvPr/>
        </p:nvSpPr>
        <p:spPr>
          <a:xfrm>
            <a:off x="1270000" y="58420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Improper evidence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evidence that shouldn't be admitted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762000" y="6477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7120" y="-18604"/>
                </a:moveTo>
                <a:cubicBezTo>
                  <a:pt x="20902" y="-25524"/>
                  <a:pt x="10848" y="-25524"/>
                  <a:pt x="4630" y="-18604"/>
                </a:cubicBezTo>
                <a:cubicBezTo>
                  <a:pt x="-1587" y="-11683"/>
                  <a:pt x="-1521" y="-298"/>
                  <a:pt x="4630" y="6697"/>
                </a:cubicBezTo>
                <a:lnTo>
                  <a:pt x="353880" y="399604"/>
                </a:lnTo>
                <a:cubicBezTo>
                  <a:pt x="360098" y="406598"/>
                  <a:pt x="370152" y="406598"/>
                  <a:pt x="376304" y="399604"/>
                </a:cubicBezTo>
                <a:cubicBezTo>
                  <a:pt x="382455" y="392609"/>
                  <a:pt x="382521" y="381298"/>
                  <a:pt x="376304" y="374377"/>
                </a:cubicBezTo>
                <a:lnTo>
                  <a:pt x="312407" y="302493"/>
                </a:lnTo>
                <a:cubicBezTo>
                  <a:pt x="341776" y="270346"/>
                  <a:pt x="359767" y="226740"/>
                  <a:pt x="359767" y="178594"/>
                </a:cubicBezTo>
                <a:cubicBezTo>
                  <a:pt x="359767" y="79995"/>
                  <a:pt x="283964" y="0"/>
                  <a:pt x="190434" y="0"/>
                </a:cubicBezTo>
                <a:cubicBezTo>
                  <a:pt x="148762" y="0"/>
                  <a:pt x="110530" y="15925"/>
                  <a:pt x="81029" y="42267"/>
                </a:cubicBezTo>
                <a:lnTo>
                  <a:pt x="27120" y="-18604"/>
                </a:lnTo>
                <a:close/>
                <a:moveTo>
                  <a:pt x="39952" y="96738"/>
                </a:moveTo>
                <a:cubicBezTo>
                  <a:pt x="27914" y="121295"/>
                  <a:pt x="21167" y="149051"/>
                  <a:pt x="21167" y="178519"/>
                </a:cubicBezTo>
                <a:cubicBezTo>
                  <a:pt x="21167" y="218926"/>
                  <a:pt x="33867" y="256133"/>
                  <a:pt x="55298" y="286048"/>
                </a:cubicBezTo>
                <a:lnTo>
                  <a:pt x="23019" y="354732"/>
                </a:lnTo>
                <a:cubicBezTo>
                  <a:pt x="19844" y="361429"/>
                  <a:pt x="20836" y="369615"/>
                  <a:pt x="25400" y="375196"/>
                </a:cubicBezTo>
                <a:cubicBezTo>
                  <a:pt x="29964" y="380777"/>
                  <a:pt x="37108" y="382488"/>
                  <a:pt x="43326" y="379512"/>
                </a:cubicBezTo>
                <a:lnTo>
                  <a:pt x="121642" y="341784"/>
                </a:lnTo>
                <a:cubicBezTo>
                  <a:pt x="142677" y="351681"/>
                  <a:pt x="166026" y="357188"/>
                  <a:pt x="190500" y="357188"/>
                </a:cubicBezTo>
                <a:cubicBezTo>
                  <a:pt x="214577" y="357188"/>
                  <a:pt x="237397" y="351904"/>
                  <a:pt x="258167" y="342379"/>
                </a:cubicBezTo>
                <a:lnTo>
                  <a:pt x="39886" y="96813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9" name="Text 17"/>
          <p:cNvSpPr/>
          <p:nvPr/>
        </p:nvSpPr>
        <p:spPr>
          <a:xfrm>
            <a:off x="1270000" y="64135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Jury tampering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outside influence on jurors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8509000" y="1587500"/>
            <a:ext cx="7112000" cy="5461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763000" y="1778000"/>
            <a:ext cx="6604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CONSTITUTION SAYS...</a:t>
            </a:r>
            <a:endParaRPr lang="en-US" sz="2200" dirty="0"/>
          </a:p>
        </p:txBody>
      </p:sp>
      <p:sp>
        <p:nvSpPr>
          <p:cNvPr id="22" name="Shape 20"/>
          <p:cNvSpPr/>
          <p:nvPr/>
        </p:nvSpPr>
        <p:spPr>
          <a:xfrm>
            <a:off x="9144000" y="2349500"/>
            <a:ext cx="5842000" cy="38100"/>
          </a:xfrm>
          <a:prstGeom prst="rect">
            <a:avLst/>
          </a:prstGeom>
          <a:solidFill>
            <a:srgbClr val="D4A843"/>
          </a:solidFill>
          <a:ln/>
        </p:spPr>
      </p:sp>
      <p:sp>
        <p:nvSpPr>
          <p:cNvPr id="23" name="Shape 21"/>
          <p:cNvSpPr/>
          <p:nvPr/>
        </p:nvSpPr>
        <p:spPr>
          <a:xfrm>
            <a:off x="11557000" y="2540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166688"/>
                </a:moveTo>
                <a:cubicBezTo>
                  <a:pt x="0" y="104924"/>
                  <a:pt x="41804" y="54173"/>
                  <a:pt x="95250" y="48220"/>
                </a:cubicBezTo>
                <a:lnTo>
                  <a:pt x="95250" y="47625"/>
                </a:lnTo>
                <a:lnTo>
                  <a:pt x="465667" y="47625"/>
                </a:lnTo>
                <a:cubicBezTo>
                  <a:pt x="535781" y="47625"/>
                  <a:pt x="592667" y="111621"/>
                  <a:pt x="592667" y="190500"/>
                </a:cubicBezTo>
                <a:lnTo>
                  <a:pt x="592667" y="452438"/>
                </a:lnTo>
                <a:lnTo>
                  <a:pt x="359833" y="452438"/>
                </a:lnTo>
                <a:cubicBezTo>
                  <a:pt x="307181" y="452438"/>
                  <a:pt x="264583" y="500360"/>
                  <a:pt x="264583" y="559594"/>
                </a:cubicBezTo>
                <a:lnTo>
                  <a:pt x="264583" y="648891"/>
                </a:lnTo>
                <a:cubicBezTo>
                  <a:pt x="264583" y="685056"/>
                  <a:pt x="238522" y="714375"/>
                  <a:pt x="206375" y="714375"/>
                </a:cubicBezTo>
                <a:cubicBezTo>
                  <a:pt x="174228" y="714375"/>
                  <a:pt x="148167" y="685056"/>
                  <a:pt x="148167" y="648891"/>
                </a:cubicBezTo>
                <a:lnTo>
                  <a:pt x="148167" y="309563"/>
                </a:lnTo>
                <a:lnTo>
                  <a:pt x="63500" y="309563"/>
                </a:lnTo>
                <a:cubicBezTo>
                  <a:pt x="28443" y="309563"/>
                  <a:pt x="0" y="277564"/>
                  <a:pt x="0" y="238125"/>
                </a:cubicBezTo>
                <a:lnTo>
                  <a:pt x="0" y="166688"/>
                </a:lnTo>
                <a:close/>
                <a:moveTo>
                  <a:pt x="313267" y="714375"/>
                </a:moveTo>
                <a:cubicBezTo>
                  <a:pt x="322659" y="694879"/>
                  <a:pt x="328083" y="672554"/>
                  <a:pt x="328083" y="648891"/>
                </a:cubicBezTo>
                <a:lnTo>
                  <a:pt x="328083" y="559594"/>
                </a:lnTo>
                <a:cubicBezTo>
                  <a:pt x="328083" y="539800"/>
                  <a:pt x="342239" y="523875"/>
                  <a:pt x="359833" y="523875"/>
                </a:cubicBezTo>
                <a:lnTo>
                  <a:pt x="687917" y="523875"/>
                </a:lnTo>
                <a:cubicBezTo>
                  <a:pt x="705511" y="523875"/>
                  <a:pt x="719667" y="539800"/>
                  <a:pt x="719667" y="559594"/>
                </a:cubicBezTo>
                <a:lnTo>
                  <a:pt x="719667" y="595313"/>
                </a:lnTo>
                <a:cubicBezTo>
                  <a:pt x="719667" y="661095"/>
                  <a:pt x="672306" y="714375"/>
                  <a:pt x="613833" y="714375"/>
                </a:cubicBezTo>
                <a:lnTo>
                  <a:pt x="313267" y="714375"/>
                </a:lnTo>
                <a:close/>
                <a:moveTo>
                  <a:pt x="105833" y="119063"/>
                </a:moveTo>
                <a:cubicBezTo>
                  <a:pt x="82418" y="119063"/>
                  <a:pt x="63500" y="140345"/>
                  <a:pt x="63500" y="166688"/>
                </a:cubicBezTo>
                <a:lnTo>
                  <a:pt x="63500" y="238125"/>
                </a:lnTo>
                <a:lnTo>
                  <a:pt x="148167" y="238125"/>
                </a:lnTo>
                <a:lnTo>
                  <a:pt x="148167" y="166688"/>
                </a:lnTo>
                <a:cubicBezTo>
                  <a:pt x="148167" y="140345"/>
                  <a:pt x="129249" y="119063"/>
                  <a:pt x="105833" y="119063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4" name="Text 22"/>
          <p:cNvSpPr/>
          <p:nvPr/>
        </p:nvSpPr>
        <p:spPr>
          <a:xfrm>
            <a:off x="8763000" y="3492500"/>
            <a:ext cx="66040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000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"In all criminal prosecutions, the accused shall enjoy the right to a </a:t>
            </a:r>
            <a:pPr algn="l">
              <a:lnSpc>
                <a:spcPct val="150000"/>
              </a:lnSpc>
            </a:pPr>
            <a:r>
              <a:rPr lang="en-US" sz="2000" b="1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speedy and public trial</a:t>
            </a:r>
            <a:pPr algn="l">
              <a:lnSpc>
                <a:spcPct val="150000"/>
              </a:lnSpc>
            </a:pPr>
            <a:r>
              <a:rPr lang="en-US" sz="2000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, by an </a:t>
            </a:r>
            <a:pPr algn="l">
              <a:lnSpc>
                <a:spcPct val="150000"/>
              </a:lnSpc>
            </a:pPr>
            <a:r>
              <a:rPr lang="en-US" sz="2000" b="1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impartial jury</a:t>
            </a:r>
            <a:pPr algn="l">
              <a:lnSpc>
                <a:spcPct val="150000"/>
              </a:lnSpc>
            </a:pPr>
            <a:r>
              <a:rPr lang="en-US" sz="2000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..."</a:t>
            </a:r>
            <a:endParaRPr lang="en-US" sz="2000" dirty="0"/>
          </a:p>
          <a:p>
            <a:pPr algn="r">
              <a:lnSpc>
                <a:spcPct val="15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— Sixth Amendment, U.S. Constitution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8763000" y="5715000"/>
            <a:ext cx="6604000" cy="10795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26" name="Text 24"/>
          <p:cNvSpPr/>
          <p:nvPr/>
        </p:nvSpPr>
        <p:spPr>
          <a:xfrm>
            <a:off x="8890000" y="5778500"/>
            <a:ext cx="635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Every defendant has the RIGHT</a:t>
            </a:r>
            <a:endParaRPr lang="en-US" sz="2000" dirty="0"/>
          </a:p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to an IMPARTIAL judge and jury!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2286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100" kern="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⚖️ JUSTICE FOR KARMELO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5000" y="635000"/>
            <a:ext cx="1016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CONFLICT OF INTEREST</a:t>
            </a:r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= Broken Justice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35000" y="1270000"/>
            <a:ext cx="2286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4"/>
          <p:cNvSpPr/>
          <p:nvPr/>
        </p:nvSpPr>
        <p:spPr>
          <a:xfrm>
            <a:off x="635000" y="1587500"/>
            <a:ext cx="7112000" cy="5080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89000" y="1714500"/>
            <a:ext cx="3175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200" kern="0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TEXAS LAW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89000" y="2133600"/>
            <a:ext cx="6604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Code of Judicial Conduct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889000" y="2603500"/>
            <a:ext cx="6604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i="1" dirty="0">
                <a:solidFill>
                  <a:srgbClr val="D4A843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Canon 3B(1)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89000" y="3111500"/>
            <a:ext cx="6604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Judges must </a:t>
            </a:r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disqualify themselves</a:t>
            </a:r>
            <a:pPr algn="l">
              <a:lnSpc>
                <a:spcPct val="15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any proceeding in which their </a:t>
            </a:r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C41E3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impartiality might reasonably be questioned</a:t>
            </a:r>
            <a:pPr algn="l">
              <a:lnSpc>
                <a:spcPct val="15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800" dirty="0"/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It's not about </a:t>
            </a:r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i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proving</a:t>
            </a:r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bias — it's about the </a:t>
            </a:r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APPEARANCE</a:t>
            </a:r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bias.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889000" y="4826000"/>
            <a:ext cx="6604000" cy="17780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12" name="Text 10"/>
          <p:cNvSpPr/>
          <p:nvPr/>
        </p:nvSpPr>
        <p:spPr>
          <a:xfrm>
            <a:off x="1143000" y="4927600"/>
            <a:ext cx="6096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D4A8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WHAT IS RECUSAL?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143000" y="5334000"/>
            <a:ext cx="609600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Recusal means a judge or prosecutor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steps down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a case because they have a conflict of interest. It's required by law when personal relationships could affect fairness.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128000" y="1587500"/>
            <a:ext cx="7493000" cy="50800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15" name="Text 13"/>
          <p:cNvSpPr/>
          <p:nvPr/>
        </p:nvSpPr>
        <p:spPr>
          <a:xfrm>
            <a:off x="8382000" y="1778000"/>
            <a:ext cx="6985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HOW THIS APPLIES HERE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8890000" y="2286000"/>
            <a:ext cx="5969000" cy="381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17" name="Shape 15"/>
          <p:cNvSpPr/>
          <p:nvPr/>
        </p:nvSpPr>
        <p:spPr>
          <a:xfrm>
            <a:off x="8509000" y="254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221456"/>
                </a:moveTo>
                <a:cubicBezTo>
                  <a:pt x="161010" y="221456"/>
                  <a:pt x="106136" y="173441"/>
                  <a:pt x="106136" y="114300"/>
                </a:cubicBezTo>
                <a:cubicBezTo>
                  <a:pt x="106136" y="55159"/>
                  <a:pt x="161010" y="7144"/>
                  <a:pt x="228600" y="7144"/>
                </a:cubicBezTo>
                <a:cubicBezTo>
                  <a:pt x="296190" y="7144"/>
                  <a:pt x="351064" y="55159"/>
                  <a:pt x="351064" y="114300"/>
                </a:cubicBezTo>
                <a:cubicBezTo>
                  <a:pt x="351064" y="173441"/>
                  <a:pt x="296190" y="221456"/>
                  <a:pt x="228600" y="221456"/>
                </a:cubicBezTo>
                <a:close/>
                <a:moveTo>
                  <a:pt x="197474" y="271463"/>
                </a:moveTo>
                <a:lnTo>
                  <a:pt x="259726" y="271463"/>
                </a:lnTo>
                <a:cubicBezTo>
                  <a:pt x="269626" y="271463"/>
                  <a:pt x="277586" y="278428"/>
                  <a:pt x="277586" y="287089"/>
                </a:cubicBezTo>
                <a:cubicBezTo>
                  <a:pt x="277586" y="290840"/>
                  <a:pt x="276055" y="294412"/>
                  <a:pt x="273299" y="297269"/>
                </a:cubicBezTo>
                <a:lnTo>
                  <a:pt x="245337" y="325844"/>
                </a:lnTo>
                <a:lnTo>
                  <a:pt x="276973" y="428625"/>
                </a:lnTo>
                <a:lnTo>
                  <a:pt x="277586" y="428625"/>
                </a:lnTo>
                <a:lnTo>
                  <a:pt x="312896" y="304949"/>
                </a:lnTo>
                <a:cubicBezTo>
                  <a:pt x="315141" y="297180"/>
                  <a:pt x="324224" y="292447"/>
                  <a:pt x="332797" y="295305"/>
                </a:cubicBezTo>
                <a:cubicBezTo>
                  <a:pt x="395968" y="316379"/>
                  <a:pt x="440871" y="369957"/>
                  <a:pt x="440871" y="432643"/>
                </a:cubicBezTo>
                <a:cubicBezTo>
                  <a:pt x="440871" y="446127"/>
                  <a:pt x="428319" y="457111"/>
                  <a:pt x="412909" y="457111"/>
                </a:cubicBezTo>
                <a:lnTo>
                  <a:pt x="44291" y="457200"/>
                </a:lnTo>
                <a:cubicBezTo>
                  <a:pt x="28881" y="457200"/>
                  <a:pt x="16329" y="446216"/>
                  <a:pt x="16329" y="432733"/>
                </a:cubicBezTo>
                <a:cubicBezTo>
                  <a:pt x="16329" y="370046"/>
                  <a:pt x="61232" y="316468"/>
                  <a:pt x="124403" y="295394"/>
                </a:cubicBezTo>
                <a:cubicBezTo>
                  <a:pt x="132976" y="292537"/>
                  <a:pt x="142059" y="297269"/>
                  <a:pt x="144304" y="305038"/>
                </a:cubicBezTo>
                <a:lnTo>
                  <a:pt x="179614" y="428714"/>
                </a:lnTo>
                <a:lnTo>
                  <a:pt x="180227" y="428714"/>
                </a:lnTo>
                <a:lnTo>
                  <a:pt x="211863" y="325934"/>
                </a:lnTo>
                <a:lnTo>
                  <a:pt x="183901" y="297359"/>
                </a:lnTo>
                <a:cubicBezTo>
                  <a:pt x="181145" y="294501"/>
                  <a:pt x="179614" y="290929"/>
                  <a:pt x="179614" y="287179"/>
                </a:cubicBezTo>
                <a:cubicBezTo>
                  <a:pt x="179614" y="278517"/>
                  <a:pt x="187574" y="271552"/>
                  <a:pt x="197474" y="271552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18" name="Text 16"/>
          <p:cNvSpPr/>
          <p:nvPr/>
        </p:nvSpPr>
        <p:spPr>
          <a:xfrm>
            <a:off x="9144000" y="2476500"/>
            <a:ext cx="622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Judge John Roach</a:t>
            </a:r>
            <a:pPr algn="l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allegedly socialized with </a:t>
            </a:r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Jeff Metcalf</a:t>
            </a:r>
            <a:pPr algn="l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(victim's father) at a gathering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114300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68077" y="374005"/>
                </a:moveTo>
                <a:cubicBezTo>
                  <a:pt x="180479" y="383307"/>
                  <a:pt x="200620" y="383307"/>
                  <a:pt x="213023" y="374005"/>
                </a:cubicBezTo>
                <a:lnTo>
                  <a:pt x="371773" y="254943"/>
                </a:lnTo>
                <a:cubicBezTo>
                  <a:pt x="384175" y="245641"/>
                  <a:pt x="384175" y="230535"/>
                  <a:pt x="371773" y="221233"/>
                </a:cubicBezTo>
                <a:cubicBezTo>
                  <a:pt x="359370" y="211931"/>
                  <a:pt x="339229" y="211931"/>
                  <a:pt x="326827" y="221233"/>
                </a:cubicBezTo>
                <a:lnTo>
                  <a:pt x="222250" y="299665"/>
                </a:lnTo>
                <a:lnTo>
                  <a:pt x="222250" y="23812"/>
                </a:lnTo>
                <a:cubicBezTo>
                  <a:pt x="222250" y="10641"/>
                  <a:pt x="208062" y="0"/>
                  <a:pt x="190500" y="0"/>
                </a:cubicBezTo>
                <a:cubicBezTo>
                  <a:pt x="172938" y="0"/>
                  <a:pt x="158750" y="10641"/>
                  <a:pt x="158750" y="23812"/>
                </a:cubicBezTo>
                <a:lnTo>
                  <a:pt x="158750" y="299665"/>
                </a:lnTo>
                <a:lnTo>
                  <a:pt x="54173" y="221233"/>
                </a:lnTo>
                <a:cubicBezTo>
                  <a:pt x="41771" y="211931"/>
                  <a:pt x="21630" y="211931"/>
                  <a:pt x="9227" y="221233"/>
                </a:cubicBezTo>
                <a:cubicBezTo>
                  <a:pt x="-3175" y="230535"/>
                  <a:pt x="-3175" y="245641"/>
                  <a:pt x="9227" y="254943"/>
                </a:cubicBezTo>
                <a:lnTo>
                  <a:pt x="167977" y="374005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20" name="Shape 18"/>
          <p:cNvSpPr/>
          <p:nvPr/>
        </p:nvSpPr>
        <p:spPr>
          <a:xfrm>
            <a:off x="8509000" y="393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71332" y="55721"/>
                </a:moveTo>
                <a:cubicBezTo>
                  <a:pt x="383334" y="50721"/>
                  <a:pt x="389763" y="34558"/>
                  <a:pt x="385763" y="19556"/>
                </a:cubicBezTo>
                <a:cubicBezTo>
                  <a:pt x="381762" y="4554"/>
                  <a:pt x="368832" y="-3483"/>
                  <a:pt x="356902" y="1429"/>
                </a:cubicBezTo>
                <a:lnTo>
                  <a:pt x="276177" y="35094"/>
                </a:lnTo>
                <a:cubicBezTo>
                  <a:pt x="266248" y="14109"/>
                  <a:pt x="247888" y="0"/>
                  <a:pt x="226957" y="0"/>
                </a:cubicBezTo>
                <a:cubicBezTo>
                  <a:pt x="195382" y="0"/>
                  <a:pt x="169807" y="31968"/>
                  <a:pt x="169807" y="71438"/>
                </a:cubicBezTo>
                <a:cubicBezTo>
                  <a:pt x="169807" y="74116"/>
                  <a:pt x="169950" y="76706"/>
                  <a:pt x="170164" y="79296"/>
                </a:cubicBezTo>
                <a:lnTo>
                  <a:pt x="82582" y="115729"/>
                </a:lnTo>
                <a:cubicBezTo>
                  <a:pt x="70580" y="120729"/>
                  <a:pt x="64151" y="136892"/>
                  <a:pt x="68151" y="151894"/>
                </a:cubicBezTo>
                <a:cubicBezTo>
                  <a:pt x="72152" y="166896"/>
                  <a:pt x="85082" y="174933"/>
                  <a:pt x="97084" y="169932"/>
                </a:cubicBezTo>
                <a:lnTo>
                  <a:pt x="193881" y="129570"/>
                </a:lnTo>
                <a:cubicBezTo>
                  <a:pt x="197096" y="132427"/>
                  <a:pt x="200525" y="134838"/>
                  <a:pt x="204168" y="136892"/>
                </a:cubicBezTo>
                <a:lnTo>
                  <a:pt x="204168" y="428625"/>
                </a:lnTo>
                <a:cubicBezTo>
                  <a:pt x="204168" y="444431"/>
                  <a:pt x="214384" y="457200"/>
                  <a:pt x="227028" y="457200"/>
                </a:cubicBezTo>
                <a:lnTo>
                  <a:pt x="364188" y="457200"/>
                </a:lnTo>
                <a:cubicBezTo>
                  <a:pt x="376833" y="457200"/>
                  <a:pt x="387048" y="444431"/>
                  <a:pt x="387048" y="428625"/>
                </a:cubicBezTo>
                <a:cubicBezTo>
                  <a:pt x="387048" y="412819"/>
                  <a:pt x="376833" y="400050"/>
                  <a:pt x="364188" y="400050"/>
                </a:cubicBezTo>
                <a:lnTo>
                  <a:pt x="249888" y="400050"/>
                </a:lnTo>
                <a:lnTo>
                  <a:pt x="249888" y="136892"/>
                </a:lnTo>
                <a:cubicBezTo>
                  <a:pt x="264890" y="128677"/>
                  <a:pt x="276463" y="112782"/>
                  <a:pt x="281464" y="93137"/>
                </a:cubicBezTo>
                <a:lnTo>
                  <a:pt x="371404" y="55632"/>
                </a:lnTo>
                <a:close/>
                <a:moveTo>
                  <a:pt x="312396" y="257175"/>
                </a:moveTo>
                <a:lnTo>
                  <a:pt x="364117" y="146268"/>
                </a:lnTo>
                <a:lnTo>
                  <a:pt x="415838" y="257175"/>
                </a:lnTo>
                <a:lnTo>
                  <a:pt x="312325" y="257175"/>
                </a:lnTo>
                <a:close/>
                <a:moveTo>
                  <a:pt x="364117" y="342900"/>
                </a:moveTo>
                <a:cubicBezTo>
                  <a:pt x="409051" y="342900"/>
                  <a:pt x="446413" y="312539"/>
                  <a:pt x="454128" y="272445"/>
                </a:cubicBezTo>
                <a:cubicBezTo>
                  <a:pt x="455986" y="262622"/>
                  <a:pt x="453414" y="252532"/>
                  <a:pt x="449342" y="243780"/>
                </a:cubicBezTo>
                <a:lnTo>
                  <a:pt x="381333" y="98048"/>
                </a:lnTo>
                <a:cubicBezTo>
                  <a:pt x="377761" y="90368"/>
                  <a:pt x="371189" y="85725"/>
                  <a:pt x="364117" y="85725"/>
                </a:cubicBezTo>
                <a:cubicBezTo>
                  <a:pt x="357045" y="85725"/>
                  <a:pt x="350472" y="90458"/>
                  <a:pt x="346900" y="98048"/>
                </a:cubicBezTo>
                <a:lnTo>
                  <a:pt x="278892" y="243870"/>
                </a:lnTo>
                <a:cubicBezTo>
                  <a:pt x="274820" y="252621"/>
                  <a:pt x="272248" y="262711"/>
                  <a:pt x="274106" y="272534"/>
                </a:cubicBezTo>
                <a:cubicBezTo>
                  <a:pt x="281821" y="312539"/>
                  <a:pt x="319183" y="342989"/>
                  <a:pt x="364117" y="342989"/>
                </a:cubicBezTo>
                <a:close/>
                <a:moveTo>
                  <a:pt x="90583" y="260568"/>
                </a:moveTo>
                <a:lnTo>
                  <a:pt x="142304" y="371475"/>
                </a:lnTo>
                <a:lnTo>
                  <a:pt x="38791" y="371475"/>
                </a:lnTo>
                <a:lnTo>
                  <a:pt x="90511" y="260568"/>
                </a:lnTo>
                <a:close/>
                <a:moveTo>
                  <a:pt x="643" y="386745"/>
                </a:moveTo>
                <a:cubicBezTo>
                  <a:pt x="8358" y="426839"/>
                  <a:pt x="45720" y="457200"/>
                  <a:pt x="90583" y="457200"/>
                </a:cubicBezTo>
                <a:cubicBezTo>
                  <a:pt x="135446" y="457200"/>
                  <a:pt x="172879" y="426839"/>
                  <a:pt x="180594" y="386745"/>
                </a:cubicBezTo>
                <a:cubicBezTo>
                  <a:pt x="182451" y="376922"/>
                  <a:pt x="179880" y="366832"/>
                  <a:pt x="175808" y="358080"/>
                </a:cubicBezTo>
                <a:lnTo>
                  <a:pt x="107799" y="212348"/>
                </a:lnTo>
                <a:cubicBezTo>
                  <a:pt x="104227" y="204668"/>
                  <a:pt x="97655" y="200025"/>
                  <a:pt x="90583" y="200025"/>
                </a:cubicBezTo>
                <a:cubicBezTo>
                  <a:pt x="83510" y="200025"/>
                  <a:pt x="76938" y="204758"/>
                  <a:pt x="73366" y="212348"/>
                </a:cubicBezTo>
                <a:lnTo>
                  <a:pt x="5429" y="358170"/>
                </a:lnTo>
                <a:cubicBezTo>
                  <a:pt x="1357" y="366921"/>
                  <a:pt x="-1214" y="377011"/>
                  <a:pt x="643" y="386834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21" name="Text 19"/>
          <p:cNvSpPr/>
          <p:nvPr/>
        </p:nvSpPr>
        <p:spPr>
          <a:xfrm>
            <a:off x="9144000" y="3873500"/>
            <a:ext cx="622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creates an </a:t>
            </a:r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C41E3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appearance of bias</a:t>
            </a:r>
            <a:pPr algn="l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the judge may feel sympathy for the victim's family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11430000" y="4826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68077" y="374005"/>
                </a:moveTo>
                <a:cubicBezTo>
                  <a:pt x="180479" y="383307"/>
                  <a:pt x="200620" y="383307"/>
                  <a:pt x="213023" y="374005"/>
                </a:cubicBezTo>
                <a:lnTo>
                  <a:pt x="371773" y="254943"/>
                </a:lnTo>
                <a:cubicBezTo>
                  <a:pt x="384175" y="245641"/>
                  <a:pt x="384175" y="230535"/>
                  <a:pt x="371773" y="221233"/>
                </a:cubicBezTo>
                <a:cubicBezTo>
                  <a:pt x="359370" y="211931"/>
                  <a:pt x="339229" y="211931"/>
                  <a:pt x="326827" y="221233"/>
                </a:cubicBezTo>
                <a:lnTo>
                  <a:pt x="222250" y="299665"/>
                </a:lnTo>
                <a:lnTo>
                  <a:pt x="222250" y="23812"/>
                </a:lnTo>
                <a:cubicBezTo>
                  <a:pt x="222250" y="10641"/>
                  <a:pt x="208062" y="0"/>
                  <a:pt x="190500" y="0"/>
                </a:cubicBezTo>
                <a:cubicBezTo>
                  <a:pt x="172938" y="0"/>
                  <a:pt x="158750" y="10641"/>
                  <a:pt x="158750" y="23812"/>
                </a:cubicBezTo>
                <a:lnTo>
                  <a:pt x="158750" y="299665"/>
                </a:lnTo>
                <a:lnTo>
                  <a:pt x="54173" y="221233"/>
                </a:lnTo>
                <a:cubicBezTo>
                  <a:pt x="41771" y="211931"/>
                  <a:pt x="21630" y="211931"/>
                  <a:pt x="9227" y="221233"/>
                </a:cubicBezTo>
                <a:cubicBezTo>
                  <a:pt x="-3175" y="230535"/>
                  <a:pt x="-3175" y="245641"/>
                  <a:pt x="9227" y="254943"/>
                </a:cubicBezTo>
                <a:lnTo>
                  <a:pt x="167977" y="374005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23" name="Shape 21"/>
          <p:cNvSpPr/>
          <p:nvPr/>
        </p:nvSpPr>
        <p:spPr>
          <a:xfrm>
            <a:off x="8509000" y="533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34620" y="136981"/>
                </a:moveTo>
                <a:lnTo>
                  <a:pt x="119777" y="120283"/>
                </a:lnTo>
                <a:cubicBezTo>
                  <a:pt x="109855" y="109121"/>
                  <a:pt x="109855" y="90994"/>
                  <a:pt x="119777" y="79831"/>
                </a:cubicBezTo>
                <a:lnTo>
                  <a:pt x="210820" y="-22681"/>
                </a:lnTo>
                <a:cubicBezTo>
                  <a:pt x="220742" y="-33844"/>
                  <a:pt x="236855" y="-33844"/>
                  <a:pt x="246777" y="-22681"/>
                </a:cubicBezTo>
                <a:lnTo>
                  <a:pt x="261620" y="-5894"/>
                </a:lnTo>
                <a:cubicBezTo>
                  <a:pt x="271542" y="5269"/>
                  <a:pt x="271542" y="23396"/>
                  <a:pt x="261620" y="34558"/>
                </a:cubicBezTo>
                <a:lnTo>
                  <a:pt x="170577" y="136981"/>
                </a:lnTo>
                <a:cubicBezTo>
                  <a:pt x="160655" y="148144"/>
                  <a:pt x="144542" y="148144"/>
                  <a:pt x="134620" y="136981"/>
                </a:cubicBezTo>
                <a:close/>
                <a:moveTo>
                  <a:pt x="219075" y="189041"/>
                </a:moveTo>
                <a:lnTo>
                  <a:pt x="194151" y="161002"/>
                </a:lnTo>
                <a:lnTo>
                  <a:pt x="283051" y="60990"/>
                </a:lnTo>
                <a:lnTo>
                  <a:pt x="377825" y="167610"/>
                </a:lnTo>
                <a:lnTo>
                  <a:pt x="288925" y="267623"/>
                </a:lnTo>
                <a:lnTo>
                  <a:pt x="264001" y="239584"/>
                </a:lnTo>
                <a:lnTo>
                  <a:pt x="79851" y="446752"/>
                </a:lnTo>
                <a:cubicBezTo>
                  <a:pt x="67469" y="460683"/>
                  <a:pt x="47387" y="460683"/>
                  <a:pt x="34925" y="446752"/>
                </a:cubicBezTo>
                <a:cubicBezTo>
                  <a:pt x="22463" y="432822"/>
                  <a:pt x="22543" y="410230"/>
                  <a:pt x="34925" y="396210"/>
                </a:cubicBezTo>
                <a:lnTo>
                  <a:pt x="219075" y="189041"/>
                </a:lnTo>
                <a:close/>
                <a:moveTo>
                  <a:pt x="310277" y="334506"/>
                </a:moveTo>
                <a:cubicBezTo>
                  <a:pt x="300355" y="323344"/>
                  <a:pt x="300355" y="305217"/>
                  <a:pt x="310277" y="294055"/>
                </a:cubicBezTo>
                <a:lnTo>
                  <a:pt x="401320" y="191631"/>
                </a:lnTo>
                <a:cubicBezTo>
                  <a:pt x="411242" y="180469"/>
                  <a:pt x="427355" y="180469"/>
                  <a:pt x="437277" y="191631"/>
                </a:cubicBezTo>
                <a:lnTo>
                  <a:pt x="452120" y="208330"/>
                </a:lnTo>
                <a:cubicBezTo>
                  <a:pt x="462042" y="219492"/>
                  <a:pt x="462042" y="237619"/>
                  <a:pt x="452120" y="248781"/>
                </a:cubicBezTo>
                <a:lnTo>
                  <a:pt x="361077" y="351294"/>
                </a:lnTo>
                <a:cubicBezTo>
                  <a:pt x="351155" y="362456"/>
                  <a:pt x="335042" y="362456"/>
                  <a:pt x="325120" y="351294"/>
                </a:cubicBezTo>
                <a:lnTo>
                  <a:pt x="310277" y="334595"/>
                </a:ln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4" name="Text 22"/>
          <p:cNvSpPr/>
          <p:nvPr/>
        </p:nvSpPr>
        <p:spPr>
          <a:xfrm>
            <a:off x="9144000" y="5270500"/>
            <a:ext cx="622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 Judge should have </a:t>
            </a:r>
            <a:pPr algn="l">
              <a:lnSpc>
                <a:spcPct val="140000"/>
              </a:lnSpc>
            </a:pPr>
            <a:r>
              <a:rPr lang="en-US" sz="1800" b="1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REMOVED HIMSELF</a:t>
            </a:r>
            <a:pPr algn="l">
              <a:lnSpc>
                <a:spcPct val="14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the case. Failure to do so = grounds for mistrial.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635000" y="6921500"/>
            <a:ext cx="14986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"Justice must not only be done, but must </a:t>
            </a:r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also be seen to be done</a:t>
            </a:r>
            <a:pPr algn="ctr">
              <a:lnSpc>
                <a:spcPct val="130000"/>
              </a:lnSpc>
            </a:pPr>
            <a:r>
              <a:rPr lang="en-US" sz="2000" i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."</a:t>
            </a:r>
            <a:pPr algn="ctr">
              <a:lnSpc>
                <a:spcPct val="130000"/>
              </a:lnSpc>
            </a:pPr>
            <a:r>
              <a:rPr lang="en-US" sz="2000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— </a:t>
            </a:r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1B2A4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Lord Hewart, 1924</a:t>
            </a:r>
            <a:endParaRPr lang="en-US" sz="2000" dirty="0"/>
          </a:p>
        </p:txBody>
      </p:sp>
      <p:sp>
        <p:nvSpPr>
          <p:cNvPr id="26" name="Text 24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2286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100" kern="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⚖️ JUSTICE FOR KARMELO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5000" y="635000"/>
            <a:ext cx="889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Due Process Was </a:t>
            </a:r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VIOLATED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35000" y="1270000"/>
            <a:ext cx="2286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Text 4"/>
          <p:cNvSpPr/>
          <p:nvPr/>
        </p:nvSpPr>
        <p:spPr>
          <a:xfrm>
            <a:off x="635000" y="1498600"/>
            <a:ext cx="14986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Fourteenth Amendment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guarantees due process of law. Here are the violations in Karmelo's trial: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35000" y="2159000"/>
            <a:ext cx="4826000" cy="2921000"/>
          </a:xfrm>
          <a:prstGeom prst="rect">
            <a:avLst/>
          </a:prstGeom>
          <a:solidFill>
            <a:srgbClr val="EDE8E1"/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2000" y="2260600"/>
            <a:ext cx="6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1460500" y="22606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Judge's Social Ties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25500" y="2857500"/>
            <a:ext cx="43815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Judge Roach allegedly had a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relationship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the victim's father, Jeff Metcalf. This creates an appearance of bias that violates judicial ethics.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0" y="2159000"/>
            <a:ext cx="4826000" cy="2921000"/>
          </a:xfrm>
          <a:prstGeom prst="rect">
            <a:avLst/>
          </a:prstGeom>
          <a:solidFill>
            <a:srgbClr val="EDE8E1"/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842000" y="2260600"/>
            <a:ext cx="6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2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6540500" y="22606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DA Connections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905500" y="2857500"/>
            <a:ext cx="43815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 Greg Willis may have had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improper connections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to the Metcalf family. The prosecution's objectivity is compromised if they socialize with the victim's family.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0795000" y="2159000"/>
            <a:ext cx="4826000" cy="2921000"/>
          </a:xfrm>
          <a:prstGeom prst="rect">
            <a:avLst/>
          </a:prstGeom>
          <a:solidFill>
            <a:srgbClr val="EDE8E1"/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922000" y="2260600"/>
            <a:ext cx="6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3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11620500" y="22606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All-White Jury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0985500" y="2857500"/>
            <a:ext cx="43815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all-white jury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was selected for a case with significant racial elements. Studies show diverse juries make better decisions. This is a Batson violation concern.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35000" y="5334000"/>
            <a:ext cx="7366000" cy="2921000"/>
          </a:xfrm>
          <a:prstGeom prst="rect">
            <a:avLst/>
          </a:prstGeom>
          <a:solidFill>
            <a:srgbClr val="EDE8E1"/>
          </a:solidFill>
          <a:ln w="12700">
            <a:solidFill>
              <a:srgbClr val="D4A84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62000" y="5435600"/>
            <a:ext cx="6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D4A8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4</a:t>
            </a:r>
            <a:endParaRPr lang="en-US" sz="3200" dirty="0"/>
          </a:p>
        </p:txBody>
      </p:sp>
      <p:sp>
        <p:nvSpPr>
          <p:cNvPr id="21" name="Text 19"/>
          <p:cNvSpPr/>
          <p:nvPr/>
        </p:nvSpPr>
        <p:spPr>
          <a:xfrm>
            <a:off x="1460500" y="54356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Gag Order Limitations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25500" y="6032500"/>
            <a:ext cx="69215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Judge Roach issued a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gag order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July 2025 that limited the defense's ability to respond to public accusations while the prosecution and media could shape public opinion freely.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255000" y="5334000"/>
            <a:ext cx="7366000" cy="2921000"/>
          </a:xfrm>
          <a:prstGeom prst="rect">
            <a:avLst/>
          </a:prstGeom>
          <a:solidFill>
            <a:srgbClr val="EDE8E1"/>
          </a:solidFill>
          <a:ln w="12700">
            <a:solidFill>
              <a:srgbClr val="D4A84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382000" y="5435600"/>
            <a:ext cx="63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D4A8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5</a:t>
            </a:r>
            <a:endParaRPr lang="en-US" sz="3200" dirty="0"/>
          </a:p>
        </p:txBody>
      </p:sp>
      <p:sp>
        <p:nvSpPr>
          <p:cNvPr id="25" name="Text 23"/>
          <p:cNvSpPr/>
          <p:nvPr/>
        </p:nvSpPr>
        <p:spPr>
          <a:xfrm>
            <a:off x="9080500" y="5435600"/>
            <a:ext cx="381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Toxic Public Atmosphere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8445500" y="6032500"/>
            <a:ext cx="6921500" cy="2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media was flooded with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misinformation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fake autopsy reports, AI-generated images, false narratives. Finding an impartial jury became nearly impossible.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07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2286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100" kern="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⚖️ JUSTICE FOR KARMELO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5000" y="635000"/>
            <a:ext cx="1016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</a:t>
            </a:r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All-White Jury</a:t>
            </a:r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 Problem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35000" y="1270000"/>
            <a:ext cx="2286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Shape 4"/>
          <p:cNvSpPr/>
          <p:nvPr/>
        </p:nvSpPr>
        <p:spPr>
          <a:xfrm>
            <a:off x="635000" y="1587500"/>
            <a:ext cx="4445000" cy="33020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7" name="Text 5"/>
          <p:cNvSpPr/>
          <p:nvPr/>
        </p:nvSpPr>
        <p:spPr>
          <a:xfrm>
            <a:off x="889000" y="1778000"/>
            <a:ext cx="3937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64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0%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889000" y="2857500"/>
            <a:ext cx="3937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Black Jurors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89000" y="3429000"/>
            <a:ext cx="3937000" cy="12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jury that convicted Karmelo Anthony had </a:t>
            </a:r>
            <a:pPr algn="ctr">
              <a:lnSpc>
                <a:spcPct val="140000"/>
              </a:lnSpc>
            </a:pPr>
            <a:r>
              <a:rPr lang="en-US" sz="16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zero</a:t>
            </a:r>
            <a:pPr algn="ctr">
              <a:lnSpc>
                <a:spcPct val="14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Black jurors in a case with significant racial tensions.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34000" y="1587500"/>
            <a:ext cx="10287000" cy="3302000"/>
          </a:xfrm>
          <a:prstGeom prst="rect">
            <a:avLst/>
          </a:prstGeom>
          <a:solidFill>
            <a:srgbClr val="EDE8E1"/>
          </a:solidFill>
          <a:ln w="12700">
            <a:solidFill>
              <a:srgbClr val="1B2A4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588000" y="1752600"/>
            <a:ext cx="5080000" cy="406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What Research Shows: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5651500" y="2349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45123" y="48687"/>
                </a:moveTo>
                <a:cubicBezTo>
                  <a:pt x="356473" y="55910"/>
                  <a:pt x="359013" y="69800"/>
                  <a:pt x="350758" y="79732"/>
                </a:cubicBezTo>
                <a:lnTo>
                  <a:pt x="147558" y="324207"/>
                </a:lnTo>
                <a:cubicBezTo>
                  <a:pt x="143193" y="329486"/>
                  <a:pt x="136446" y="332750"/>
                  <a:pt x="128984" y="333306"/>
                </a:cubicBezTo>
                <a:cubicBezTo>
                  <a:pt x="121523" y="333861"/>
                  <a:pt x="114300" y="331430"/>
                  <a:pt x="109061" y="326846"/>
                </a:cubicBezTo>
                <a:lnTo>
                  <a:pt x="7461" y="237946"/>
                </a:lnTo>
                <a:cubicBezTo>
                  <a:pt x="-2461" y="229265"/>
                  <a:pt x="-2461" y="215166"/>
                  <a:pt x="7461" y="206484"/>
                </a:cubicBezTo>
                <a:cubicBezTo>
                  <a:pt x="17383" y="197803"/>
                  <a:pt x="33496" y="197803"/>
                  <a:pt x="43418" y="206484"/>
                </a:cubicBezTo>
                <a:lnTo>
                  <a:pt x="123984" y="276979"/>
                </a:lnTo>
                <a:lnTo>
                  <a:pt x="309721" y="53548"/>
                </a:lnTo>
                <a:cubicBezTo>
                  <a:pt x="317976" y="43617"/>
                  <a:pt x="333851" y="41394"/>
                  <a:pt x="345202" y="48617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3" name="Text 11"/>
          <p:cNvSpPr/>
          <p:nvPr/>
        </p:nvSpPr>
        <p:spPr>
          <a:xfrm>
            <a:off x="6159500" y="2286000"/>
            <a:ext cx="914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Diverse juries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deliberate longer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consider more evidence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5651500" y="2857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45123" y="48687"/>
                </a:moveTo>
                <a:cubicBezTo>
                  <a:pt x="356473" y="55910"/>
                  <a:pt x="359013" y="69800"/>
                  <a:pt x="350758" y="79732"/>
                </a:cubicBezTo>
                <a:lnTo>
                  <a:pt x="147558" y="324207"/>
                </a:lnTo>
                <a:cubicBezTo>
                  <a:pt x="143193" y="329486"/>
                  <a:pt x="136446" y="332750"/>
                  <a:pt x="128984" y="333306"/>
                </a:cubicBezTo>
                <a:cubicBezTo>
                  <a:pt x="121523" y="333861"/>
                  <a:pt x="114300" y="331430"/>
                  <a:pt x="109061" y="326846"/>
                </a:cubicBezTo>
                <a:lnTo>
                  <a:pt x="7461" y="237946"/>
                </a:lnTo>
                <a:cubicBezTo>
                  <a:pt x="-2461" y="229265"/>
                  <a:pt x="-2461" y="215166"/>
                  <a:pt x="7461" y="206484"/>
                </a:cubicBezTo>
                <a:cubicBezTo>
                  <a:pt x="17383" y="197803"/>
                  <a:pt x="33496" y="197803"/>
                  <a:pt x="43418" y="206484"/>
                </a:cubicBezTo>
                <a:lnTo>
                  <a:pt x="123984" y="276979"/>
                </a:lnTo>
                <a:lnTo>
                  <a:pt x="309721" y="53548"/>
                </a:lnTo>
                <a:cubicBezTo>
                  <a:pt x="317976" y="43617"/>
                  <a:pt x="333851" y="41394"/>
                  <a:pt x="345202" y="48617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5" name="Text 13"/>
          <p:cNvSpPr/>
          <p:nvPr/>
        </p:nvSpPr>
        <p:spPr>
          <a:xfrm>
            <a:off x="6159500" y="2794000"/>
            <a:ext cx="914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Diverse juries make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fewer factual errors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recall testimony better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5651500" y="3365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45123" y="48687"/>
                </a:moveTo>
                <a:cubicBezTo>
                  <a:pt x="356473" y="55910"/>
                  <a:pt x="359013" y="69800"/>
                  <a:pt x="350758" y="79732"/>
                </a:cubicBezTo>
                <a:lnTo>
                  <a:pt x="147558" y="324207"/>
                </a:lnTo>
                <a:cubicBezTo>
                  <a:pt x="143193" y="329486"/>
                  <a:pt x="136446" y="332750"/>
                  <a:pt x="128984" y="333306"/>
                </a:cubicBezTo>
                <a:cubicBezTo>
                  <a:pt x="121523" y="333861"/>
                  <a:pt x="114300" y="331430"/>
                  <a:pt x="109061" y="326846"/>
                </a:cubicBezTo>
                <a:lnTo>
                  <a:pt x="7461" y="237946"/>
                </a:lnTo>
                <a:cubicBezTo>
                  <a:pt x="-2461" y="229265"/>
                  <a:pt x="-2461" y="215166"/>
                  <a:pt x="7461" y="206484"/>
                </a:cubicBezTo>
                <a:cubicBezTo>
                  <a:pt x="17383" y="197803"/>
                  <a:pt x="33496" y="197803"/>
                  <a:pt x="43418" y="206484"/>
                </a:cubicBezTo>
                <a:lnTo>
                  <a:pt x="123984" y="276979"/>
                </a:lnTo>
                <a:lnTo>
                  <a:pt x="309721" y="53548"/>
                </a:lnTo>
                <a:cubicBezTo>
                  <a:pt x="317976" y="43617"/>
                  <a:pt x="333851" y="41394"/>
                  <a:pt x="345202" y="48617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7" name="Text 15"/>
          <p:cNvSpPr/>
          <p:nvPr/>
        </p:nvSpPr>
        <p:spPr>
          <a:xfrm>
            <a:off x="6159500" y="3302000"/>
            <a:ext cx="914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Diverse juries are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more likely to question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assumptions and biases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5651500" y="38735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345123" y="48687"/>
                </a:moveTo>
                <a:cubicBezTo>
                  <a:pt x="356473" y="55910"/>
                  <a:pt x="359013" y="69800"/>
                  <a:pt x="350758" y="79732"/>
                </a:cubicBezTo>
                <a:lnTo>
                  <a:pt x="147558" y="324207"/>
                </a:lnTo>
                <a:cubicBezTo>
                  <a:pt x="143193" y="329486"/>
                  <a:pt x="136446" y="332750"/>
                  <a:pt x="128984" y="333306"/>
                </a:cubicBezTo>
                <a:cubicBezTo>
                  <a:pt x="121523" y="333861"/>
                  <a:pt x="114300" y="331430"/>
                  <a:pt x="109061" y="326846"/>
                </a:cubicBezTo>
                <a:lnTo>
                  <a:pt x="7461" y="237946"/>
                </a:lnTo>
                <a:cubicBezTo>
                  <a:pt x="-2461" y="229265"/>
                  <a:pt x="-2461" y="215166"/>
                  <a:pt x="7461" y="206484"/>
                </a:cubicBezTo>
                <a:cubicBezTo>
                  <a:pt x="17383" y="197803"/>
                  <a:pt x="33496" y="197803"/>
                  <a:pt x="43418" y="206484"/>
                </a:cubicBezTo>
                <a:lnTo>
                  <a:pt x="123984" y="276979"/>
                </a:lnTo>
                <a:lnTo>
                  <a:pt x="309721" y="53548"/>
                </a:lnTo>
                <a:cubicBezTo>
                  <a:pt x="317976" y="43617"/>
                  <a:pt x="333851" y="41394"/>
                  <a:pt x="345202" y="48617"/>
                </a:cubicBezTo>
                <a:close/>
              </a:path>
            </a:pathLst>
          </a:custGeom>
          <a:solidFill>
            <a:srgbClr val="2E7D32"/>
          </a:solidFill>
          <a:ln/>
        </p:spPr>
      </p:sp>
      <p:sp>
        <p:nvSpPr>
          <p:cNvPr id="19" name="Text 17"/>
          <p:cNvSpPr/>
          <p:nvPr/>
        </p:nvSpPr>
        <p:spPr>
          <a:xfrm>
            <a:off x="6159500" y="3810000"/>
            <a:ext cx="9144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All-white juries are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more likely to convict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Black defendants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635000" y="5207000"/>
            <a:ext cx="14986000" cy="33655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21" name="Shape 19"/>
          <p:cNvSpPr/>
          <p:nvPr/>
        </p:nvSpPr>
        <p:spPr>
          <a:xfrm>
            <a:off x="1016000" y="546100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296044" y="6325"/>
                </a:moveTo>
                <a:cubicBezTo>
                  <a:pt x="309066" y="-2108"/>
                  <a:pt x="325934" y="-2108"/>
                  <a:pt x="338956" y="6325"/>
                </a:cubicBezTo>
                <a:lnTo>
                  <a:pt x="616769" y="184919"/>
                </a:lnTo>
                <a:cubicBezTo>
                  <a:pt x="631527" y="194469"/>
                  <a:pt x="638349" y="212576"/>
                  <a:pt x="633388" y="229443"/>
                </a:cubicBezTo>
                <a:cubicBezTo>
                  <a:pt x="628427" y="246311"/>
                  <a:pt x="612924" y="257969"/>
                  <a:pt x="595313" y="257969"/>
                </a:cubicBezTo>
                <a:lnTo>
                  <a:pt x="555625" y="257969"/>
                </a:lnTo>
                <a:lnTo>
                  <a:pt x="555625" y="515937"/>
                </a:lnTo>
                <a:lnTo>
                  <a:pt x="619125" y="563563"/>
                </a:lnTo>
                <a:cubicBezTo>
                  <a:pt x="629171" y="571004"/>
                  <a:pt x="635000" y="582786"/>
                  <a:pt x="635000" y="595313"/>
                </a:cubicBezTo>
                <a:cubicBezTo>
                  <a:pt x="635000" y="617265"/>
                  <a:pt x="617265" y="635000"/>
                  <a:pt x="595313" y="635000"/>
                </a:cubicBezTo>
                <a:lnTo>
                  <a:pt x="39688" y="635000"/>
                </a:lnTo>
                <a:cubicBezTo>
                  <a:pt x="17735" y="635000"/>
                  <a:pt x="0" y="617265"/>
                  <a:pt x="0" y="595313"/>
                </a:cubicBezTo>
                <a:cubicBezTo>
                  <a:pt x="0" y="582786"/>
                  <a:pt x="5829" y="571004"/>
                  <a:pt x="15875" y="563563"/>
                </a:cubicBezTo>
                <a:lnTo>
                  <a:pt x="79375" y="515937"/>
                </a:lnTo>
                <a:lnTo>
                  <a:pt x="79375" y="515937"/>
                </a:lnTo>
                <a:lnTo>
                  <a:pt x="79375" y="257969"/>
                </a:lnTo>
                <a:lnTo>
                  <a:pt x="39688" y="257969"/>
                </a:lnTo>
                <a:cubicBezTo>
                  <a:pt x="22076" y="257969"/>
                  <a:pt x="6573" y="246311"/>
                  <a:pt x="1612" y="229443"/>
                </a:cubicBezTo>
                <a:cubicBezTo>
                  <a:pt x="-3349" y="212576"/>
                  <a:pt x="3473" y="194345"/>
                  <a:pt x="18231" y="184919"/>
                </a:cubicBezTo>
                <a:lnTo>
                  <a:pt x="296044" y="6325"/>
                </a:lnTo>
                <a:close/>
                <a:moveTo>
                  <a:pt x="416719" y="257969"/>
                </a:moveTo>
                <a:lnTo>
                  <a:pt x="416719" y="515937"/>
                </a:lnTo>
                <a:lnTo>
                  <a:pt x="496094" y="515937"/>
                </a:lnTo>
                <a:lnTo>
                  <a:pt x="496094" y="257969"/>
                </a:lnTo>
                <a:lnTo>
                  <a:pt x="416719" y="257969"/>
                </a:lnTo>
                <a:close/>
                <a:moveTo>
                  <a:pt x="277813" y="515937"/>
                </a:moveTo>
                <a:lnTo>
                  <a:pt x="357188" y="515937"/>
                </a:lnTo>
                <a:lnTo>
                  <a:pt x="357188" y="257969"/>
                </a:lnTo>
                <a:lnTo>
                  <a:pt x="277813" y="257969"/>
                </a:lnTo>
                <a:lnTo>
                  <a:pt x="277813" y="515937"/>
                </a:lnTo>
                <a:close/>
                <a:moveTo>
                  <a:pt x="138906" y="257969"/>
                </a:moveTo>
                <a:lnTo>
                  <a:pt x="138906" y="515937"/>
                </a:lnTo>
                <a:lnTo>
                  <a:pt x="218281" y="515937"/>
                </a:lnTo>
                <a:lnTo>
                  <a:pt x="218281" y="257969"/>
                </a:lnTo>
                <a:lnTo>
                  <a:pt x="138906" y="257969"/>
                </a:ln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2" name="Text 20"/>
          <p:cNvSpPr/>
          <p:nvPr/>
        </p:nvSpPr>
        <p:spPr>
          <a:xfrm>
            <a:off x="1841500" y="5461000"/>
            <a:ext cx="635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D4A84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Batson v. Kentucky (1986)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016000" y="6223000"/>
            <a:ext cx="143510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Supreme Court ruled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that prosecutors 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CANNOT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use peremptory challenges to exclude jurors based on race. This is called a </a:t>
            </a:r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D4A8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Batson challenge</a:t>
            </a:r>
            <a:pPr algn="l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If the defense can show a 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pattern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striking minority jurors, the prosecution must give a 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race-neutral reason</a:t>
            </a:r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6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If they can't, those jurors must be seated.</a:t>
            </a:r>
            <a:endParaRPr lang="en-US" sz="1600" dirty="0"/>
          </a:p>
          <a:p>
            <a:pPr algn="l">
              <a:lnSpc>
                <a:spcPct val="150000"/>
              </a:lnSpc>
              <a:spcBef>
                <a:spcPts val="800"/>
              </a:spcBef>
            </a:pPr>
            <a:r>
              <a:rPr lang="en-US" sz="1600" b="1" dirty="0">
                <a:solidFill>
                  <a:srgbClr val="C41E3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Question: Were minority jurors improperly excluded from Karmelo's jury?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08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1016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3" name="Text 1"/>
          <p:cNvSpPr/>
          <p:nvPr/>
        </p:nvSpPr>
        <p:spPr>
          <a:xfrm>
            <a:off x="635000" y="228600"/>
            <a:ext cx="3810000" cy="2794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400" spc="100" kern="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⚖️ JUSTICE FOR KARMELO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35000" y="635000"/>
            <a:ext cx="1016000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1B2A4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Public Was </a:t>
            </a:r>
            <a:pPr algn="l">
              <a:lnSpc>
                <a:spcPct val="120000"/>
              </a:lnSpc>
            </a:pPr>
            <a:r>
              <a:rPr lang="en-US" sz="3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Manipulated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35000" y="1270000"/>
            <a:ext cx="2286000" cy="50800"/>
          </a:xfrm>
          <a:prstGeom prst="rect">
            <a:avLst/>
          </a:prstGeom>
          <a:solidFill>
            <a:srgbClr val="C41E3A"/>
          </a:solidFill>
          <a:ln/>
        </p:spPr>
      </p:sp>
      <p:sp>
        <p:nvSpPr>
          <p:cNvPr id="6" name="Text 4"/>
          <p:cNvSpPr/>
          <p:nvPr/>
        </p:nvSpPr>
        <p:spPr>
          <a:xfrm>
            <a:off x="635000" y="1498600"/>
            <a:ext cx="149860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Before the trial even started,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misinformation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flooded social media and poisoned the jury pool: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635000" y="2159000"/>
            <a:ext cx="4826000" cy="2540000"/>
          </a:xfrm>
          <a:prstGeom prst="rect">
            <a:avLst/>
          </a:prstGeom>
          <a:solidFill>
            <a:srgbClr val="EDE8E1"/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89000" y="2349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57150"/>
                </a:moveTo>
                <a:cubicBezTo>
                  <a:pt x="0" y="25628"/>
                  <a:pt x="34171" y="0"/>
                  <a:pt x="76200" y="0"/>
                </a:cubicBezTo>
                <a:lnTo>
                  <a:pt x="254198" y="0"/>
                </a:lnTo>
                <a:cubicBezTo>
                  <a:pt x="274439" y="0"/>
                  <a:pt x="293846" y="5983"/>
                  <a:pt x="308134" y="16699"/>
                </a:cubicBezTo>
                <a:lnTo>
                  <a:pt x="434935" y="111889"/>
                </a:lnTo>
                <a:cubicBezTo>
                  <a:pt x="449223" y="122605"/>
                  <a:pt x="457200" y="137160"/>
                  <a:pt x="457200" y="152340"/>
                </a:cubicBezTo>
                <a:lnTo>
                  <a:pt x="457200" y="400050"/>
                </a:lnTo>
                <a:cubicBezTo>
                  <a:pt x="457200" y="431572"/>
                  <a:pt x="423029" y="457200"/>
                  <a:pt x="381000" y="457200"/>
                </a:cubicBezTo>
                <a:lnTo>
                  <a:pt x="76200" y="457200"/>
                </a:lnTo>
                <a:cubicBezTo>
                  <a:pt x="34171" y="457200"/>
                  <a:pt x="0" y="431572"/>
                  <a:pt x="0" y="400050"/>
                </a:cubicBezTo>
                <a:lnTo>
                  <a:pt x="0" y="57150"/>
                </a:lnTo>
                <a:close/>
                <a:moveTo>
                  <a:pt x="247650" y="52239"/>
                </a:moveTo>
                <a:lnTo>
                  <a:pt x="247650" y="135731"/>
                </a:lnTo>
                <a:cubicBezTo>
                  <a:pt x="247650" y="147608"/>
                  <a:pt x="260390" y="157163"/>
                  <a:pt x="276225" y="157163"/>
                </a:cubicBezTo>
                <a:lnTo>
                  <a:pt x="387548" y="157163"/>
                </a:lnTo>
                <a:lnTo>
                  <a:pt x="247650" y="52239"/>
                </a:lnTo>
                <a:close/>
                <a:moveTo>
                  <a:pt x="190500" y="250031"/>
                </a:moveTo>
                <a:lnTo>
                  <a:pt x="190500" y="285750"/>
                </a:lnTo>
                <a:lnTo>
                  <a:pt x="142875" y="285750"/>
                </a:lnTo>
                <a:cubicBezTo>
                  <a:pt x="132398" y="285750"/>
                  <a:pt x="123825" y="292179"/>
                  <a:pt x="123825" y="300038"/>
                </a:cubicBezTo>
                <a:lnTo>
                  <a:pt x="123825" y="328613"/>
                </a:lnTo>
                <a:cubicBezTo>
                  <a:pt x="123825" y="336471"/>
                  <a:pt x="132398" y="342900"/>
                  <a:pt x="142875" y="342900"/>
                </a:cubicBezTo>
                <a:lnTo>
                  <a:pt x="190500" y="342900"/>
                </a:lnTo>
                <a:lnTo>
                  <a:pt x="190500" y="378619"/>
                </a:lnTo>
                <a:cubicBezTo>
                  <a:pt x="190500" y="386477"/>
                  <a:pt x="199072" y="392906"/>
                  <a:pt x="209550" y="392906"/>
                </a:cubicBezTo>
                <a:lnTo>
                  <a:pt x="247650" y="392906"/>
                </a:lnTo>
                <a:cubicBezTo>
                  <a:pt x="258128" y="392906"/>
                  <a:pt x="266700" y="386477"/>
                  <a:pt x="266700" y="378619"/>
                </a:cubicBezTo>
                <a:lnTo>
                  <a:pt x="266700" y="342900"/>
                </a:lnTo>
                <a:lnTo>
                  <a:pt x="314325" y="342900"/>
                </a:lnTo>
                <a:cubicBezTo>
                  <a:pt x="324803" y="342900"/>
                  <a:pt x="333375" y="336471"/>
                  <a:pt x="333375" y="328613"/>
                </a:cubicBezTo>
                <a:lnTo>
                  <a:pt x="333375" y="300038"/>
                </a:lnTo>
                <a:cubicBezTo>
                  <a:pt x="333375" y="292179"/>
                  <a:pt x="324803" y="285750"/>
                  <a:pt x="314325" y="285750"/>
                </a:cubicBezTo>
                <a:lnTo>
                  <a:pt x="266700" y="285750"/>
                </a:lnTo>
                <a:lnTo>
                  <a:pt x="266700" y="250031"/>
                </a:lnTo>
                <a:cubicBezTo>
                  <a:pt x="266700" y="242173"/>
                  <a:pt x="258128" y="235744"/>
                  <a:pt x="247650" y="235744"/>
                </a:cubicBezTo>
                <a:lnTo>
                  <a:pt x="209550" y="235744"/>
                </a:lnTo>
                <a:cubicBezTo>
                  <a:pt x="199072" y="235744"/>
                  <a:pt x="190500" y="242173"/>
                  <a:pt x="190500" y="250031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9" name="Text 7"/>
          <p:cNvSpPr/>
          <p:nvPr/>
        </p:nvSpPr>
        <p:spPr>
          <a:xfrm>
            <a:off x="1524000" y="2349500"/>
            <a:ext cx="3683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FAKE Autopsy Report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889000" y="2984500"/>
            <a:ext cx="4318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fabricated autopsy report surfaced on Facebook,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falsely claiming drugs were involved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the incident. Pure fiction designed to smear Karmelo.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0" y="2159000"/>
            <a:ext cx="4826000" cy="2540000"/>
          </a:xfrm>
          <a:prstGeom prst="rect">
            <a:avLst/>
          </a:prstGeom>
          <a:solidFill>
            <a:srgbClr val="EDE8E1"/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969000" y="2349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51460" y="0"/>
                </a:moveTo>
                <a:cubicBezTo>
                  <a:pt x="251460" y="-15806"/>
                  <a:pt x="241244" y="-28575"/>
                  <a:pt x="228600" y="-28575"/>
                </a:cubicBezTo>
                <a:cubicBezTo>
                  <a:pt x="215956" y="-28575"/>
                  <a:pt x="205740" y="-15806"/>
                  <a:pt x="205740" y="0"/>
                </a:cubicBezTo>
                <a:lnTo>
                  <a:pt x="205740" y="57150"/>
                </a:lnTo>
                <a:lnTo>
                  <a:pt x="137160" y="57150"/>
                </a:lnTo>
                <a:cubicBezTo>
                  <a:pt x="99298" y="57150"/>
                  <a:pt x="68580" y="95548"/>
                  <a:pt x="68580" y="142875"/>
                </a:cubicBezTo>
                <a:lnTo>
                  <a:pt x="68580" y="342900"/>
                </a:lnTo>
                <a:cubicBezTo>
                  <a:pt x="68580" y="390227"/>
                  <a:pt x="99298" y="428625"/>
                  <a:pt x="137160" y="428625"/>
                </a:cubicBezTo>
                <a:lnTo>
                  <a:pt x="320040" y="428625"/>
                </a:lnTo>
                <a:cubicBezTo>
                  <a:pt x="357902" y="428625"/>
                  <a:pt x="388620" y="390227"/>
                  <a:pt x="388620" y="342900"/>
                </a:cubicBezTo>
                <a:lnTo>
                  <a:pt x="388620" y="142875"/>
                </a:lnTo>
                <a:cubicBezTo>
                  <a:pt x="388620" y="95548"/>
                  <a:pt x="357902" y="57150"/>
                  <a:pt x="320040" y="57150"/>
                </a:cubicBezTo>
                <a:lnTo>
                  <a:pt x="251460" y="57150"/>
                </a:lnTo>
                <a:lnTo>
                  <a:pt x="251460" y="0"/>
                </a:lnTo>
                <a:close/>
                <a:moveTo>
                  <a:pt x="114300" y="328613"/>
                </a:moveTo>
                <a:cubicBezTo>
                  <a:pt x="114300" y="316736"/>
                  <a:pt x="121944" y="307181"/>
                  <a:pt x="131445" y="307181"/>
                </a:cubicBezTo>
                <a:lnTo>
                  <a:pt x="154305" y="307181"/>
                </a:lnTo>
                <a:cubicBezTo>
                  <a:pt x="163806" y="307181"/>
                  <a:pt x="171450" y="316736"/>
                  <a:pt x="171450" y="328613"/>
                </a:cubicBezTo>
                <a:cubicBezTo>
                  <a:pt x="171450" y="340489"/>
                  <a:pt x="163806" y="350044"/>
                  <a:pt x="154305" y="350044"/>
                </a:cubicBezTo>
                <a:lnTo>
                  <a:pt x="131445" y="350044"/>
                </a:lnTo>
                <a:cubicBezTo>
                  <a:pt x="121944" y="350044"/>
                  <a:pt x="114300" y="340489"/>
                  <a:pt x="114300" y="328613"/>
                </a:cubicBezTo>
                <a:close/>
                <a:moveTo>
                  <a:pt x="200025" y="328613"/>
                </a:moveTo>
                <a:cubicBezTo>
                  <a:pt x="200025" y="316736"/>
                  <a:pt x="207669" y="307181"/>
                  <a:pt x="217170" y="307181"/>
                </a:cubicBezTo>
                <a:lnTo>
                  <a:pt x="240030" y="307181"/>
                </a:lnTo>
                <a:cubicBezTo>
                  <a:pt x="249531" y="307181"/>
                  <a:pt x="257175" y="316736"/>
                  <a:pt x="257175" y="328613"/>
                </a:cubicBezTo>
                <a:cubicBezTo>
                  <a:pt x="257175" y="340489"/>
                  <a:pt x="249531" y="350044"/>
                  <a:pt x="240030" y="350044"/>
                </a:cubicBezTo>
                <a:lnTo>
                  <a:pt x="217170" y="350044"/>
                </a:lnTo>
                <a:cubicBezTo>
                  <a:pt x="207669" y="350044"/>
                  <a:pt x="200025" y="340489"/>
                  <a:pt x="200025" y="328613"/>
                </a:cubicBezTo>
                <a:close/>
                <a:moveTo>
                  <a:pt x="285750" y="328613"/>
                </a:moveTo>
                <a:cubicBezTo>
                  <a:pt x="285750" y="316736"/>
                  <a:pt x="293394" y="307181"/>
                  <a:pt x="302895" y="307181"/>
                </a:cubicBezTo>
                <a:lnTo>
                  <a:pt x="325755" y="307181"/>
                </a:lnTo>
                <a:cubicBezTo>
                  <a:pt x="335256" y="307181"/>
                  <a:pt x="342900" y="316736"/>
                  <a:pt x="342900" y="328613"/>
                </a:cubicBezTo>
                <a:cubicBezTo>
                  <a:pt x="342900" y="340489"/>
                  <a:pt x="335256" y="350044"/>
                  <a:pt x="325755" y="350044"/>
                </a:cubicBezTo>
                <a:lnTo>
                  <a:pt x="302895" y="350044"/>
                </a:lnTo>
                <a:cubicBezTo>
                  <a:pt x="293394" y="350044"/>
                  <a:pt x="285750" y="340489"/>
                  <a:pt x="285750" y="328613"/>
                </a:cubicBezTo>
                <a:close/>
                <a:moveTo>
                  <a:pt x="160020" y="157163"/>
                </a:moveTo>
                <a:cubicBezTo>
                  <a:pt x="178945" y="157163"/>
                  <a:pt x="194310" y="176369"/>
                  <a:pt x="194310" y="200025"/>
                </a:cubicBezTo>
                <a:cubicBezTo>
                  <a:pt x="194310" y="223681"/>
                  <a:pt x="178945" y="242888"/>
                  <a:pt x="160020" y="242888"/>
                </a:cubicBezTo>
                <a:cubicBezTo>
                  <a:pt x="141095" y="242888"/>
                  <a:pt x="125730" y="223681"/>
                  <a:pt x="125730" y="200025"/>
                </a:cubicBezTo>
                <a:cubicBezTo>
                  <a:pt x="125730" y="176369"/>
                  <a:pt x="141095" y="157163"/>
                  <a:pt x="160020" y="157163"/>
                </a:cubicBezTo>
                <a:close/>
                <a:moveTo>
                  <a:pt x="262890" y="200025"/>
                </a:moveTo>
                <a:cubicBezTo>
                  <a:pt x="262890" y="176369"/>
                  <a:pt x="278255" y="157163"/>
                  <a:pt x="297180" y="157163"/>
                </a:cubicBezTo>
                <a:cubicBezTo>
                  <a:pt x="316105" y="157163"/>
                  <a:pt x="331470" y="176369"/>
                  <a:pt x="331470" y="200025"/>
                </a:cubicBezTo>
                <a:cubicBezTo>
                  <a:pt x="331470" y="223681"/>
                  <a:pt x="316105" y="242888"/>
                  <a:pt x="297180" y="242888"/>
                </a:cubicBezTo>
                <a:cubicBezTo>
                  <a:pt x="278255" y="242888"/>
                  <a:pt x="262890" y="223681"/>
                  <a:pt x="262890" y="200025"/>
                </a:cubicBezTo>
                <a:close/>
                <a:moveTo>
                  <a:pt x="45720" y="200025"/>
                </a:moveTo>
                <a:cubicBezTo>
                  <a:pt x="45720" y="184219"/>
                  <a:pt x="35504" y="171450"/>
                  <a:pt x="22860" y="171450"/>
                </a:cubicBezTo>
                <a:cubicBezTo>
                  <a:pt x="10216" y="171450"/>
                  <a:pt x="0" y="184219"/>
                  <a:pt x="0" y="200025"/>
                </a:cubicBezTo>
                <a:lnTo>
                  <a:pt x="0" y="285750"/>
                </a:lnTo>
                <a:cubicBezTo>
                  <a:pt x="0" y="301556"/>
                  <a:pt x="10216" y="314325"/>
                  <a:pt x="22860" y="314325"/>
                </a:cubicBezTo>
                <a:cubicBezTo>
                  <a:pt x="35504" y="314325"/>
                  <a:pt x="45720" y="301556"/>
                  <a:pt x="45720" y="285750"/>
                </a:cubicBezTo>
                <a:lnTo>
                  <a:pt x="45720" y="200025"/>
                </a:lnTo>
                <a:close/>
                <a:moveTo>
                  <a:pt x="434340" y="171450"/>
                </a:moveTo>
                <a:cubicBezTo>
                  <a:pt x="421696" y="171450"/>
                  <a:pt x="411480" y="184219"/>
                  <a:pt x="411480" y="200025"/>
                </a:cubicBezTo>
                <a:lnTo>
                  <a:pt x="411480" y="285750"/>
                </a:lnTo>
                <a:cubicBezTo>
                  <a:pt x="411480" y="301556"/>
                  <a:pt x="421696" y="314325"/>
                  <a:pt x="434340" y="314325"/>
                </a:cubicBezTo>
                <a:cubicBezTo>
                  <a:pt x="446984" y="314325"/>
                  <a:pt x="457200" y="301556"/>
                  <a:pt x="457200" y="285750"/>
                </a:cubicBezTo>
                <a:lnTo>
                  <a:pt x="457200" y="200025"/>
                </a:lnTo>
                <a:cubicBezTo>
                  <a:pt x="457200" y="184219"/>
                  <a:pt x="446984" y="171450"/>
                  <a:pt x="434340" y="171450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3" name="Text 11"/>
          <p:cNvSpPr/>
          <p:nvPr/>
        </p:nvSpPr>
        <p:spPr>
          <a:xfrm>
            <a:off x="6604000" y="2349500"/>
            <a:ext cx="3683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AI-Generated Images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969000" y="2984500"/>
            <a:ext cx="4318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AI-generated images of Karmelo crying in court and other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fake courtroom photos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were spread to manipulate public emotion.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0795000" y="2159000"/>
            <a:ext cx="4826000" cy="2540000"/>
          </a:xfrm>
          <a:prstGeom prst="rect">
            <a:avLst/>
          </a:prstGeom>
          <a:solidFill>
            <a:srgbClr val="EDE8E1"/>
          </a:solidFill>
          <a:ln w="12700">
            <a:solidFill>
              <a:srgbClr val="C41E3A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1049000" y="2349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4512" y="-14287"/>
                </a:moveTo>
                <a:cubicBezTo>
                  <a:pt x="137364" y="-14287"/>
                  <a:pt x="115525" y="37773"/>
                  <a:pt x="104809" y="85725"/>
                </a:cubicBezTo>
                <a:lnTo>
                  <a:pt x="73479" y="85725"/>
                </a:lnTo>
                <a:cubicBezTo>
                  <a:pt x="59905" y="85725"/>
                  <a:pt x="48986" y="95280"/>
                  <a:pt x="48986" y="107156"/>
                </a:cubicBezTo>
                <a:cubicBezTo>
                  <a:pt x="48986" y="119033"/>
                  <a:pt x="59905" y="128588"/>
                  <a:pt x="73479" y="128588"/>
                </a:cubicBezTo>
                <a:lnTo>
                  <a:pt x="97971" y="128588"/>
                </a:lnTo>
                <a:lnTo>
                  <a:pt x="97971" y="157163"/>
                </a:lnTo>
                <a:cubicBezTo>
                  <a:pt x="97971" y="172343"/>
                  <a:pt x="101339" y="186809"/>
                  <a:pt x="107462" y="200025"/>
                </a:cubicBezTo>
                <a:lnTo>
                  <a:pt x="97971" y="200025"/>
                </a:lnTo>
                <a:lnTo>
                  <a:pt x="97971" y="200025"/>
                </a:lnTo>
                <a:lnTo>
                  <a:pt x="77050" y="200025"/>
                </a:lnTo>
                <a:cubicBezTo>
                  <a:pt x="61538" y="200025"/>
                  <a:pt x="48986" y="211009"/>
                  <a:pt x="48986" y="224582"/>
                </a:cubicBezTo>
                <a:cubicBezTo>
                  <a:pt x="48986" y="227261"/>
                  <a:pt x="49496" y="229850"/>
                  <a:pt x="50414" y="232350"/>
                </a:cubicBezTo>
                <a:lnTo>
                  <a:pt x="79908" y="309682"/>
                </a:lnTo>
                <a:cubicBezTo>
                  <a:pt x="41026" y="338971"/>
                  <a:pt x="16329" y="382280"/>
                  <a:pt x="16329" y="430679"/>
                </a:cubicBezTo>
                <a:cubicBezTo>
                  <a:pt x="16329" y="445324"/>
                  <a:pt x="29902" y="457200"/>
                  <a:pt x="46638" y="457200"/>
                </a:cubicBezTo>
                <a:lnTo>
                  <a:pt x="410562" y="457200"/>
                </a:lnTo>
                <a:cubicBezTo>
                  <a:pt x="427298" y="457200"/>
                  <a:pt x="440871" y="445324"/>
                  <a:pt x="440871" y="430679"/>
                </a:cubicBezTo>
                <a:cubicBezTo>
                  <a:pt x="440871" y="382280"/>
                  <a:pt x="416174" y="338971"/>
                  <a:pt x="377292" y="309771"/>
                </a:cubicBezTo>
                <a:lnTo>
                  <a:pt x="406786" y="232440"/>
                </a:lnTo>
                <a:cubicBezTo>
                  <a:pt x="407704" y="229939"/>
                  <a:pt x="408214" y="227350"/>
                  <a:pt x="408214" y="224671"/>
                </a:cubicBezTo>
                <a:cubicBezTo>
                  <a:pt x="408214" y="211098"/>
                  <a:pt x="395662" y="200114"/>
                  <a:pt x="380150" y="200114"/>
                </a:cubicBezTo>
                <a:lnTo>
                  <a:pt x="359229" y="200114"/>
                </a:lnTo>
                <a:lnTo>
                  <a:pt x="359229" y="200114"/>
                </a:lnTo>
                <a:lnTo>
                  <a:pt x="349738" y="200114"/>
                </a:lnTo>
                <a:cubicBezTo>
                  <a:pt x="355861" y="186898"/>
                  <a:pt x="359229" y="172432"/>
                  <a:pt x="359229" y="157252"/>
                </a:cubicBezTo>
                <a:lnTo>
                  <a:pt x="359229" y="128677"/>
                </a:lnTo>
                <a:lnTo>
                  <a:pt x="383721" y="128677"/>
                </a:lnTo>
                <a:cubicBezTo>
                  <a:pt x="397295" y="128677"/>
                  <a:pt x="408214" y="119122"/>
                  <a:pt x="408214" y="107246"/>
                </a:cubicBezTo>
                <a:cubicBezTo>
                  <a:pt x="408214" y="95369"/>
                  <a:pt x="397295" y="85814"/>
                  <a:pt x="383721" y="85814"/>
                </a:cubicBezTo>
                <a:lnTo>
                  <a:pt x="352391" y="85814"/>
                </a:lnTo>
                <a:cubicBezTo>
                  <a:pt x="341777" y="37862"/>
                  <a:pt x="319836" y="-14198"/>
                  <a:pt x="282688" y="-14198"/>
                </a:cubicBezTo>
                <a:cubicBezTo>
                  <a:pt x="272891" y="-14198"/>
                  <a:pt x="263298" y="-10716"/>
                  <a:pt x="254624" y="-6876"/>
                </a:cubicBezTo>
                <a:cubicBezTo>
                  <a:pt x="246255" y="-3215"/>
                  <a:pt x="235846" y="89"/>
                  <a:pt x="228600" y="89"/>
                </a:cubicBezTo>
                <a:cubicBezTo>
                  <a:pt x="221354" y="89"/>
                  <a:pt x="210945" y="-3215"/>
                  <a:pt x="202576" y="-6876"/>
                </a:cubicBezTo>
                <a:cubicBezTo>
                  <a:pt x="193902" y="-10805"/>
                  <a:pt x="184309" y="-14287"/>
                  <a:pt x="174512" y="-14287"/>
                </a:cubicBezTo>
                <a:close/>
                <a:moveTo>
                  <a:pt x="270136" y="418267"/>
                </a:moveTo>
                <a:lnTo>
                  <a:pt x="244827" y="354955"/>
                </a:lnTo>
                <a:lnTo>
                  <a:pt x="273299" y="325934"/>
                </a:lnTo>
                <a:cubicBezTo>
                  <a:pt x="276055" y="323076"/>
                  <a:pt x="277586" y="319504"/>
                  <a:pt x="277586" y="315754"/>
                </a:cubicBezTo>
                <a:cubicBezTo>
                  <a:pt x="277586" y="307092"/>
                  <a:pt x="269626" y="300127"/>
                  <a:pt x="259726" y="300127"/>
                </a:cubicBezTo>
                <a:lnTo>
                  <a:pt x="197474" y="300127"/>
                </a:lnTo>
                <a:cubicBezTo>
                  <a:pt x="187574" y="300127"/>
                  <a:pt x="179614" y="307092"/>
                  <a:pt x="179614" y="315754"/>
                </a:cubicBezTo>
                <a:cubicBezTo>
                  <a:pt x="179614" y="319504"/>
                  <a:pt x="181145" y="323076"/>
                  <a:pt x="183901" y="325934"/>
                </a:cubicBezTo>
                <a:lnTo>
                  <a:pt x="212373" y="354955"/>
                </a:lnTo>
                <a:lnTo>
                  <a:pt x="187064" y="418267"/>
                </a:lnTo>
                <a:lnTo>
                  <a:pt x="128894" y="257175"/>
                </a:lnTo>
                <a:lnTo>
                  <a:pt x="165327" y="257175"/>
                </a:lnTo>
                <a:cubicBezTo>
                  <a:pt x="184105" y="266283"/>
                  <a:pt x="205638" y="271463"/>
                  <a:pt x="228600" y="271463"/>
                </a:cubicBezTo>
                <a:cubicBezTo>
                  <a:pt x="251562" y="271463"/>
                  <a:pt x="273095" y="266283"/>
                  <a:pt x="291873" y="257175"/>
                </a:cubicBezTo>
                <a:lnTo>
                  <a:pt x="328306" y="257175"/>
                </a:lnTo>
                <a:lnTo>
                  <a:pt x="270136" y="418267"/>
                </a:lnTo>
                <a:close/>
                <a:moveTo>
                  <a:pt x="228600" y="228600"/>
                </a:moveTo>
                <a:cubicBezTo>
                  <a:pt x="193187" y="228600"/>
                  <a:pt x="163082" y="208865"/>
                  <a:pt x="151754" y="181273"/>
                </a:cubicBezTo>
                <a:cubicBezTo>
                  <a:pt x="157571" y="184130"/>
                  <a:pt x="164306" y="185738"/>
                  <a:pt x="171450" y="185738"/>
                </a:cubicBezTo>
                <a:lnTo>
                  <a:pt x="184105" y="185738"/>
                </a:lnTo>
                <a:cubicBezTo>
                  <a:pt x="200943" y="185738"/>
                  <a:pt x="215843" y="176272"/>
                  <a:pt x="221150" y="162342"/>
                </a:cubicBezTo>
                <a:cubicBezTo>
                  <a:pt x="223497" y="156091"/>
                  <a:pt x="233601" y="156091"/>
                  <a:pt x="235948" y="162342"/>
                </a:cubicBezTo>
                <a:cubicBezTo>
                  <a:pt x="241255" y="176272"/>
                  <a:pt x="256257" y="185738"/>
                  <a:pt x="272993" y="185738"/>
                </a:cubicBezTo>
                <a:lnTo>
                  <a:pt x="285648" y="185738"/>
                </a:lnTo>
                <a:cubicBezTo>
                  <a:pt x="292792" y="185738"/>
                  <a:pt x="299527" y="184130"/>
                  <a:pt x="305344" y="181273"/>
                </a:cubicBezTo>
                <a:cubicBezTo>
                  <a:pt x="294016" y="208865"/>
                  <a:pt x="263911" y="228600"/>
                  <a:pt x="228498" y="228600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17" name="Text 15"/>
          <p:cNvSpPr/>
          <p:nvPr/>
        </p:nvSpPr>
        <p:spPr>
          <a:xfrm>
            <a:off x="11684000" y="2349500"/>
            <a:ext cx="368300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Fake Police Accounts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1049000" y="2984500"/>
            <a:ext cx="43180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fake X account </a:t>
            </a:r>
            <a:pPr algn="l">
              <a:lnSpc>
                <a:spcPct val="140000"/>
              </a:lnSpc>
            </a:pPr>
            <a:r>
              <a:rPr lang="en-US" sz="1600" b="1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posing as the Frisco Police Chief</a:t>
            </a:r>
            <a:pPr algn="l">
              <a:lnSpc>
                <a:spcPct val="140000"/>
              </a:lnSpc>
            </a:pPr>
            <a:r>
              <a:rPr lang="en-US" sz="1600" dirty="0">
                <a:solidFill>
                  <a:srgbClr val="2D2D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spread fabricated details about the investigation to millions of people.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35000" y="5016500"/>
            <a:ext cx="14986000" cy="323850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20" name="Text 18"/>
          <p:cNvSpPr/>
          <p:nvPr/>
        </p:nvSpPr>
        <p:spPr>
          <a:xfrm>
            <a:off x="1016000" y="5207000"/>
            <a:ext cx="6350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rgbClr val="C41E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THE REAL IMPACT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1016000" y="5842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25400"/>
                </a:moveTo>
                <a:cubicBezTo>
                  <a:pt x="146191" y="25400"/>
                  <a:pt x="100542" y="54610"/>
                  <a:pt x="67310" y="89376"/>
                </a:cubicBezTo>
                <a:cubicBezTo>
                  <a:pt x="34290" y="123904"/>
                  <a:pt x="12206" y="165100"/>
                  <a:pt x="1693" y="193437"/>
                </a:cubicBezTo>
                <a:cubicBezTo>
                  <a:pt x="-635" y="199708"/>
                  <a:pt x="-635" y="206692"/>
                  <a:pt x="1693" y="212963"/>
                </a:cubicBezTo>
                <a:cubicBezTo>
                  <a:pt x="12206" y="241300"/>
                  <a:pt x="34290" y="282575"/>
                  <a:pt x="67310" y="317024"/>
                </a:cubicBezTo>
                <a:cubicBezTo>
                  <a:pt x="100542" y="351711"/>
                  <a:pt x="146191" y="381000"/>
                  <a:pt x="203200" y="381000"/>
                </a:cubicBezTo>
                <a:cubicBezTo>
                  <a:pt x="260209" y="381000"/>
                  <a:pt x="305858" y="351790"/>
                  <a:pt x="339090" y="317024"/>
                </a:cubicBezTo>
                <a:cubicBezTo>
                  <a:pt x="372110" y="282496"/>
                  <a:pt x="394194" y="241300"/>
                  <a:pt x="404707" y="212963"/>
                </a:cubicBezTo>
                <a:cubicBezTo>
                  <a:pt x="407035" y="206692"/>
                  <a:pt x="407035" y="199707"/>
                  <a:pt x="404707" y="193437"/>
                </a:cubicBezTo>
                <a:cubicBezTo>
                  <a:pt x="394194" y="165100"/>
                  <a:pt x="372110" y="123825"/>
                  <a:pt x="339090" y="89376"/>
                </a:cubicBezTo>
                <a:cubicBezTo>
                  <a:pt x="305858" y="54689"/>
                  <a:pt x="260209" y="25400"/>
                  <a:pt x="203200" y="25400"/>
                </a:cubicBezTo>
                <a:close/>
                <a:moveTo>
                  <a:pt x="101600" y="203200"/>
                </a:moveTo>
                <a:cubicBezTo>
                  <a:pt x="101600" y="140116"/>
                  <a:pt x="147125" y="88900"/>
                  <a:pt x="203200" y="88900"/>
                </a:cubicBezTo>
                <a:cubicBezTo>
                  <a:pt x="259275" y="88900"/>
                  <a:pt x="304800" y="140116"/>
                  <a:pt x="304800" y="203200"/>
                </a:cubicBezTo>
                <a:cubicBezTo>
                  <a:pt x="304800" y="266284"/>
                  <a:pt x="259275" y="317500"/>
                  <a:pt x="203200" y="317500"/>
                </a:cubicBezTo>
                <a:cubicBezTo>
                  <a:pt x="147125" y="317500"/>
                  <a:pt x="101600" y="266284"/>
                  <a:pt x="101600" y="203200"/>
                </a:cubicBezTo>
                <a:close/>
                <a:moveTo>
                  <a:pt x="203200" y="152400"/>
                </a:moveTo>
                <a:cubicBezTo>
                  <a:pt x="203200" y="180419"/>
                  <a:pt x="182951" y="203200"/>
                  <a:pt x="158044" y="203200"/>
                </a:cubicBezTo>
                <a:cubicBezTo>
                  <a:pt x="149931" y="203200"/>
                  <a:pt x="142311" y="200819"/>
                  <a:pt x="135678" y="196533"/>
                </a:cubicBezTo>
                <a:cubicBezTo>
                  <a:pt x="134973" y="205184"/>
                  <a:pt x="135608" y="214074"/>
                  <a:pt x="137724" y="222885"/>
                </a:cubicBezTo>
                <a:cubicBezTo>
                  <a:pt x="147391" y="263525"/>
                  <a:pt x="184573" y="287655"/>
                  <a:pt x="220698" y="276781"/>
                </a:cubicBezTo>
                <a:cubicBezTo>
                  <a:pt x="256822" y="265906"/>
                  <a:pt x="278271" y="224076"/>
                  <a:pt x="268605" y="183436"/>
                </a:cubicBezTo>
                <a:cubicBezTo>
                  <a:pt x="259997" y="147161"/>
                  <a:pt x="229447" y="124063"/>
                  <a:pt x="197273" y="127238"/>
                </a:cubicBezTo>
                <a:cubicBezTo>
                  <a:pt x="201013" y="134620"/>
                  <a:pt x="203200" y="143193"/>
                  <a:pt x="203200" y="152400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2" name="Text 20"/>
          <p:cNvSpPr/>
          <p:nvPr/>
        </p:nvSpPr>
        <p:spPr>
          <a:xfrm>
            <a:off x="1587500" y="5778500"/>
            <a:ext cx="584200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High-profile accounts got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 MILLION views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on early posts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1016000" y="6604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85896" y="6826"/>
                </a:moveTo>
                <a:cubicBezTo>
                  <a:pt x="195659" y="-2223"/>
                  <a:pt x="210741" y="-2223"/>
                  <a:pt x="220424" y="6826"/>
                </a:cubicBezTo>
                <a:lnTo>
                  <a:pt x="292100" y="73263"/>
                </a:lnTo>
                <a:lnTo>
                  <a:pt x="292100" y="63500"/>
                </a:lnTo>
                <a:cubicBezTo>
                  <a:pt x="292100" y="49451"/>
                  <a:pt x="303451" y="38100"/>
                  <a:pt x="317500" y="38100"/>
                </a:cubicBezTo>
                <a:lnTo>
                  <a:pt x="342900" y="38100"/>
                </a:lnTo>
                <a:cubicBezTo>
                  <a:pt x="356949" y="38100"/>
                  <a:pt x="368300" y="49451"/>
                  <a:pt x="368300" y="63500"/>
                </a:cubicBezTo>
                <a:lnTo>
                  <a:pt x="368300" y="144066"/>
                </a:lnTo>
                <a:lnTo>
                  <a:pt x="398304" y="171926"/>
                </a:lnTo>
                <a:cubicBezTo>
                  <a:pt x="405924" y="179070"/>
                  <a:pt x="408464" y="190103"/>
                  <a:pt x="404654" y="199787"/>
                </a:cubicBezTo>
                <a:cubicBezTo>
                  <a:pt x="400844" y="209471"/>
                  <a:pt x="391478" y="215900"/>
                  <a:pt x="381000" y="215900"/>
                </a:cubicBezTo>
                <a:lnTo>
                  <a:pt x="368300" y="215900"/>
                </a:lnTo>
                <a:lnTo>
                  <a:pt x="368300" y="355600"/>
                </a:lnTo>
                <a:cubicBezTo>
                  <a:pt x="368300" y="383619"/>
                  <a:pt x="345519" y="406400"/>
                  <a:pt x="317500" y="406400"/>
                </a:cubicBezTo>
                <a:lnTo>
                  <a:pt x="233680" y="406400"/>
                </a:lnTo>
                <a:lnTo>
                  <a:pt x="203200" y="355600"/>
                </a:lnTo>
                <a:lnTo>
                  <a:pt x="267335" y="302181"/>
                </a:lnTo>
                <a:cubicBezTo>
                  <a:pt x="273526" y="297021"/>
                  <a:pt x="273368" y="287417"/>
                  <a:pt x="267017" y="282416"/>
                </a:cubicBezTo>
                <a:lnTo>
                  <a:pt x="173514" y="208915"/>
                </a:lnTo>
                <a:cubicBezTo>
                  <a:pt x="161925" y="199787"/>
                  <a:pt x="146685" y="214471"/>
                  <a:pt x="155416" y="226377"/>
                </a:cubicBezTo>
                <a:lnTo>
                  <a:pt x="203200" y="292100"/>
                </a:lnTo>
                <a:lnTo>
                  <a:pt x="135334" y="348615"/>
                </a:lnTo>
                <a:cubicBezTo>
                  <a:pt x="130493" y="352584"/>
                  <a:pt x="129381" y="359569"/>
                  <a:pt x="132556" y="364887"/>
                </a:cubicBezTo>
                <a:lnTo>
                  <a:pt x="157401" y="406321"/>
                </a:lnTo>
                <a:lnTo>
                  <a:pt x="88821" y="406321"/>
                </a:lnTo>
                <a:cubicBezTo>
                  <a:pt x="60801" y="406321"/>
                  <a:pt x="38021" y="383540"/>
                  <a:pt x="38021" y="355521"/>
                </a:cubicBezTo>
                <a:lnTo>
                  <a:pt x="38021" y="215821"/>
                </a:lnTo>
                <a:lnTo>
                  <a:pt x="25321" y="215821"/>
                </a:lnTo>
                <a:cubicBezTo>
                  <a:pt x="14843" y="215821"/>
                  <a:pt x="5477" y="209391"/>
                  <a:pt x="1667" y="199707"/>
                </a:cubicBezTo>
                <a:cubicBezTo>
                  <a:pt x="-2143" y="190024"/>
                  <a:pt x="397" y="178911"/>
                  <a:pt x="8017" y="171847"/>
                </a:cubicBezTo>
                <a:lnTo>
                  <a:pt x="185817" y="6747"/>
                </a:ln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4" name="Text 22"/>
          <p:cNvSpPr/>
          <p:nvPr/>
        </p:nvSpPr>
        <p:spPr>
          <a:xfrm>
            <a:off x="1587500" y="6540500"/>
            <a:ext cx="584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Both families received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swatting calls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death threats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1016000" y="717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6355" y="-19764"/>
                </a:moveTo>
                <a:cubicBezTo>
                  <a:pt x="40386" y="-27226"/>
                  <a:pt x="30734" y="-27226"/>
                  <a:pt x="24829" y="-19764"/>
                </a:cubicBezTo>
                <a:cubicBezTo>
                  <a:pt x="18923" y="-12303"/>
                  <a:pt x="18860" y="-238"/>
                  <a:pt x="24765" y="7223"/>
                </a:cubicBezTo>
                <a:lnTo>
                  <a:pt x="360045" y="426323"/>
                </a:lnTo>
                <a:cubicBezTo>
                  <a:pt x="366014" y="433784"/>
                  <a:pt x="375666" y="433784"/>
                  <a:pt x="381572" y="426323"/>
                </a:cubicBezTo>
                <a:cubicBezTo>
                  <a:pt x="387477" y="418862"/>
                  <a:pt x="387541" y="406797"/>
                  <a:pt x="381572" y="399415"/>
                </a:cubicBezTo>
                <a:lnTo>
                  <a:pt x="204343" y="177800"/>
                </a:lnTo>
                <a:cubicBezTo>
                  <a:pt x="240284" y="177006"/>
                  <a:pt x="269240" y="140335"/>
                  <a:pt x="269240" y="95250"/>
                </a:cubicBezTo>
                <a:cubicBezTo>
                  <a:pt x="269240" y="49689"/>
                  <a:pt x="239649" y="12700"/>
                  <a:pt x="203200" y="12700"/>
                </a:cubicBezTo>
                <a:cubicBezTo>
                  <a:pt x="167132" y="12700"/>
                  <a:pt x="137795" y="48895"/>
                  <a:pt x="137160" y="93821"/>
                </a:cubicBezTo>
                <a:lnTo>
                  <a:pt x="46355" y="-19764"/>
                </a:lnTo>
                <a:close/>
                <a:moveTo>
                  <a:pt x="325120" y="228600"/>
                </a:moveTo>
                <a:cubicBezTo>
                  <a:pt x="314198" y="228600"/>
                  <a:pt x="303721" y="231299"/>
                  <a:pt x="294196" y="236220"/>
                </a:cubicBezTo>
                <a:lnTo>
                  <a:pt x="402146" y="371158"/>
                </a:lnTo>
                <a:cubicBezTo>
                  <a:pt x="404813" y="366871"/>
                  <a:pt x="406400" y="361474"/>
                  <a:pt x="406400" y="355600"/>
                </a:cubicBezTo>
                <a:lnTo>
                  <a:pt x="406400" y="330200"/>
                </a:lnTo>
                <a:cubicBezTo>
                  <a:pt x="406400" y="274082"/>
                  <a:pt x="370015" y="228600"/>
                  <a:pt x="325120" y="228600"/>
                </a:cubicBezTo>
                <a:close/>
                <a:moveTo>
                  <a:pt x="38037" y="77549"/>
                </a:moveTo>
                <a:cubicBezTo>
                  <a:pt x="24384" y="87471"/>
                  <a:pt x="15240" y="105886"/>
                  <a:pt x="15240" y="127000"/>
                </a:cubicBezTo>
                <a:cubicBezTo>
                  <a:pt x="15240" y="158591"/>
                  <a:pt x="35687" y="184150"/>
                  <a:pt x="60960" y="184150"/>
                </a:cubicBezTo>
                <a:cubicBezTo>
                  <a:pt x="77851" y="184150"/>
                  <a:pt x="92583" y="172720"/>
                  <a:pt x="100521" y="155654"/>
                </a:cubicBezTo>
                <a:lnTo>
                  <a:pt x="38037" y="77549"/>
                </a:lnTo>
                <a:close/>
                <a:moveTo>
                  <a:pt x="158877" y="228600"/>
                </a:moveTo>
                <a:cubicBezTo>
                  <a:pt x="124968" y="249158"/>
                  <a:pt x="101600" y="292656"/>
                  <a:pt x="101600" y="342900"/>
                </a:cubicBezTo>
                <a:lnTo>
                  <a:pt x="101600" y="355600"/>
                </a:lnTo>
                <a:cubicBezTo>
                  <a:pt x="101600" y="369649"/>
                  <a:pt x="110681" y="381000"/>
                  <a:pt x="121920" y="381000"/>
                </a:cubicBezTo>
                <a:lnTo>
                  <a:pt x="280797" y="381000"/>
                </a:lnTo>
                <a:lnTo>
                  <a:pt x="158877" y="228600"/>
                </a:lnTo>
                <a:close/>
                <a:moveTo>
                  <a:pt x="81280" y="228600"/>
                </a:moveTo>
                <a:cubicBezTo>
                  <a:pt x="36386" y="228600"/>
                  <a:pt x="0" y="274082"/>
                  <a:pt x="0" y="330200"/>
                </a:cubicBezTo>
                <a:lnTo>
                  <a:pt x="0" y="355600"/>
                </a:lnTo>
                <a:cubicBezTo>
                  <a:pt x="0" y="369649"/>
                  <a:pt x="9081" y="381000"/>
                  <a:pt x="20320" y="381000"/>
                </a:cubicBezTo>
                <a:lnTo>
                  <a:pt x="75375" y="381000"/>
                </a:lnTo>
                <a:cubicBezTo>
                  <a:pt x="72644" y="373221"/>
                  <a:pt x="71120" y="364649"/>
                  <a:pt x="71120" y="355600"/>
                </a:cubicBezTo>
                <a:lnTo>
                  <a:pt x="71120" y="342900"/>
                </a:lnTo>
                <a:cubicBezTo>
                  <a:pt x="71120" y="300673"/>
                  <a:pt x="83820" y="262096"/>
                  <a:pt x="104712" y="232886"/>
                </a:cubicBezTo>
                <a:cubicBezTo>
                  <a:pt x="97282" y="230108"/>
                  <a:pt x="89408" y="228600"/>
                  <a:pt x="81280" y="228600"/>
                </a:cubicBezTo>
                <a:close/>
                <a:moveTo>
                  <a:pt x="391160" y="127000"/>
                </a:moveTo>
                <a:cubicBezTo>
                  <a:pt x="391160" y="95458"/>
                  <a:pt x="370674" y="69850"/>
                  <a:pt x="345440" y="69850"/>
                </a:cubicBezTo>
                <a:cubicBezTo>
                  <a:pt x="320206" y="69850"/>
                  <a:pt x="299720" y="95458"/>
                  <a:pt x="299720" y="127000"/>
                </a:cubicBezTo>
                <a:cubicBezTo>
                  <a:pt x="299720" y="158542"/>
                  <a:pt x="320206" y="184150"/>
                  <a:pt x="345440" y="184150"/>
                </a:cubicBezTo>
                <a:cubicBezTo>
                  <a:pt x="370674" y="184150"/>
                  <a:pt x="391160" y="158542"/>
                  <a:pt x="391160" y="127000"/>
                </a:cubicBezTo>
                <a:close/>
              </a:path>
            </a:pathLst>
          </a:custGeom>
          <a:solidFill>
            <a:srgbClr val="D4A843"/>
          </a:solidFill>
          <a:ln/>
        </p:spPr>
      </p:sp>
      <p:sp>
        <p:nvSpPr>
          <p:cNvPr id="26" name="Text 24"/>
          <p:cNvSpPr/>
          <p:nvPr/>
        </p:nvSpPr>
        <p:spPr>
          <a:xfrm>
            <a:off x="1587500" y="7112000"/>
            <a:ext cx="584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Finding an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impartial jury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became nearly impossible</a:t>
            </a:r>
            <a:endParaRPr lang="en-US" sz="1800" dirty="0"/>
          </a:p>
        </p:txBody>
      </p:sp>
      <p:sp>
        <p:nvSpPr>
          <p:cNvPr id="27" name="Shape 25"/>
          <p:cNvSpPr/>
          <p:nvPr/>
        </p:nvSpPr>
        <p:spPr>
          <a:xfrm>
            <a:off x="8255000" y="6604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95250" y="44450"/>
                </a:moveTo>
                <a:cubicBezTo>
                  <a:pt x="95250" y="19923"/>
                  <a:pt x="115173" y="0"/>
                  <a:pt x="139700" y="0"/>
                </a:cubicBezTo>
                <a:lnTo>
                  <a:pt x="158750" y="0"/>
                </a:lnTo>
                <a:cubicBezTo>
                  <a:pt x="172799" y="0"/>
                  <a:pt x="184150" y="11351"/>
                  <a:pt x="184150" y="25400"/>
                </a:cubicBezTo>
                <a:lnTo>
                  <a:pt x="184150" y="381000"/>
                </a:lnTo>
                <a:cubicBezTo>
                  <a:pt x="184150" y="395049"/>
                  <a:pt x="172799" y="406400"/>
                  <a:pt x="158750" y="406400"/>
                </a:cubicBezTo>
                <a:lnTo>
                  <a:pt x="133350" y="406400"/>
                </a:lnTo>
                <a:cubicBezTo>
                  <a:pt x="109696" y="406400"/>
                  <a:pt x="89773" y="390208"/>
                  <a:pt x="84138" y="368300"/>
                </a:cubicBezTo>
                <a:cubicBezTo>
                  <a:pt x="83582" y="368300"/>
                  <a:pt x="83106" y="368300"/>
                  <a:pt x="82550" y="368300"/>
                </a:cubicBezTo>
                <a:cubicBezTo>
                  <a:pt x="47466" y="368300"/>
                  <a:pt x="19050" y="339884"/>
                  <a:pt x="19050" y="304800"/>
                </a:cubicBezTo>
                <a:cubicBezTo>
                  <a:pt x="19050" y="290513"/>
                  <a:pt x="23813" y="277336"/>
                  <a:pt x="31750" y="266700"/>
                </a:cubicBezTo>
                <a:cubicBezTo>
                  <a:pt x="16351" y="255111"/>
                  <a:pt x="6350" y="236696"/>
                  <a:pt x="6350" y="215900"/>
                </a:cubicBezTo>
                <a:cubicBezTo>
                  <a:pt x="6350" y="191373"/>
                  <a:pt x="20320" y="170021"/>
                  <a:pt x="40640" y="159464"/>
                </a:cubicBezTo>
                <a:cubicBezTo>
                  <a:pt x="35004" y="149939"/>
                  <a:pt x="31750" y="138827"/>
                  <a:pt x="31750" y="127000"/>
                </a:cubicBezTo>
                <a:cubicBezTo>
                  <a:pt x="31750" y="91916"/>
                  <a:pt x="60166" y="63500"/>
                  <a:pt x="95250" y="63500"/>
                </a:cubicBezTo>
                <a:lnTo>
                  <a:pt x="95250" y="44450"/>
                </a:lnTo>
                <a:close/>
                <a:moveTo>
                  <a:pt x="311150" y="44450"/>
                </a:moveTo>
                <a:lnTo>
                  <a:pt x="311150" y="63500"/>
                </a:lnTo>
                <a:cubicBezTo>
                  <a:pt x="346234" y="63500"/>
                  <a:pt x="374650" y="91916"/>
                  <a:pt x="374650" y="127000"/>
                </a:cubicBezTo>
                <a:cubicBezTo>
                  <a:pt x="374650" y="138906"/>
                  <a:pt x="371396" y="150019"/>
                  <a:pt x="365760" y="159464"/>
                </a:cubicBezTo>
                <a:cubicBezTo>
                  <a:pt x="386159" y="170021"/>
                  <a:pt x="400050" y="191294"/>
                  <a:pt x="400050" y="215900"/>
                </a:cubicBezTo>
                <a:cubicBezTo>
                  <a:pt x="400050" y="236696"/>
                  <a:pt x="390049" y="255111"/>
                  <a:pt x="374650" y="266700"/>
                </a:cubicBezTo>
                <a:cubicBezTo>
                  <a:pt x="382588" y="277336"/>
                  <a:pt x="387350" y="290513"/>
                  <a:pt x="387350" y="304800"/>
                </a:cubicBezTo>
                <a:cubicBezTo>
                  <a:pt x="387350" y="339884"/>
                  <a:pt x="358934" y="368300"/>
                  <a:pt x="323850" y="368300"/>
                </a:cubicBezTo>
                <a:cubicBezTo>
                  <a:pt x="323294" y="368300"/>
                  <a:pt x="322818" y="368300"/>
                  <a:pt x="322263" y="368300"/>
                </a:cubicBezTo>
                <a:cubicBezTo>
                  <a:pt x="316627" y="390208"/>
                  <a:pt x="296704" y="406400"/>
                  <a:pt x="273050" y="406400"/>
                </a:cubicBezTo>
                <a:lnTo>
                  <a:pt x="247650" y="406400"/>
                </a:lnTo>
                <a:cubicBezTo>
                  <a:pt x="233601" y="406400"/>
                  <a:pt x="222250" y="395049"/>
                  <a:pt x="222250" y="381000"/>
                </a:cubicBezTo>
                <a:lnTo>
                  <a:pt x="222250" y="25400"/>
                </a:lnTo>
                <a:cubicBezTo>
                  <a:pt x="222250" y="11351"/>
                  <a:pt x="233601" y="0"/>
                  <a:pt x="247650" y="0"/>
                </a:cubicBezTo>
                <a:lnTo>
                  <a:pt x="266700" y="0"/>
                </a:lnTo>
                <a:cubicBezTo>
                  <a:pt x="291227" y="0"/>
                  <a:pt x="311150" y="19923"/>
                  <a:pt x="311150" y="44450"/>
                </a:cubicBez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28" name="Text 26"/>
          <p:cNvSpPr/>
          <p:nvPr/>
        </p:nvSpPr>
        <p:spPr>
          <a:xfrm>
            <a:off x="8826500" y="65405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Judge admitted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"unconscious bias"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is real — yet proceeded</a:t>
            </a:r>
            <a:endParaRPr lang="en-US" sz="1800" dirty="0"/>
          </a:p>
        </p:txBody>
      </p:sp>
      <p:sp>
        <p:nvSpPr>
          <p:cNvPr id="29" name="Shape 27"/>
          <p:cNvSpPr/>
          <p:nvPr/>
        </p:nvSpPr>
        <p:spPr>
          <a:xfrm>
            <a:off x="8255000" y="71755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cubicBezTo>
                  <a:pt x="206851" y="0"/>
                  <a:pt x="210503" y="794"/>
                  <a:pt x="213836" y="2302"/>
                </a:cubicBezTo>
                <a:lnTo>
                  <a:pt x="363379" y="65723"/>
                </a:lnTo>
                <a:cubicBezTo>
                  <a:pt x="380841" y="73104"/>
                  <a:pt x="393859" y="90329"/>
                  <a:pt x="393779" y="111125"/>
                </a:cubicBezTo>
                <a:cubicBezTo>
                  <a:pt x="393383" y="189865"/>
                  <a:pt x="360998" y="333931"/>
                  <a:pt x="224234" y="399415"/>
                </a:cubicBezTo>
                <a:cubicBezTo>
                  <a:pt x="210979" y="405765"/>
                  <a:pt x="195580" y="405765"/>
                  <a:pt x="182324" y="399415"/>
                </a:cubicBezTo>
                <a:cubicBezTo>
                  <a:pt x="45482" y="333931"/>
                  <a:pt x="13176" y="189865"/>
                  <a:pt x="12779" y="111125"/>
                </a:cubicBezTo>
                <a:cubicBezTo>
                  <a:pt x="12700" y="90329"/>
                  <a:pt x="25717" y="73104"/>
                  <a:pt x="43180" y="65723"/>
                </a:cubicBezTo>
                <a:lnTo>
                  <a:pt x="192643" y="2302"/>
                </a:lnTo>
                <a:cubicBezTo>
                  <a:pt x="195977" y="794"/>
                  <a:pt x="199549" y="0"/>
                  <a:pt x="203200" y="0"/>
                </a:cubicBezTo>
                <a:close/>
                <a:moveTo>
                  <a:pt x="203200" y="53022"/>
                </a:moveTo>
                <a:lnTo>
                  <a:pt x="203200" y="353139"/>
                </a:lnTo>
                <a:cubicBezTo>
                  <a:pt x="312738" y="300117"/>
                  <a:pt x="342186" y="182642"/>
                  <a:pt x="342900" y="112316"/>
                </a:cubicBezTo>
                <a:lnTo>
                  <a:pt x="203200" y="53102"/>
                </a:lnTo>
                <a:lnTo>
                  <a:pt x="203200" y="53102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30" name="Text 28"/>
          <p:cNvSpPr/>
          <p:nvPr/>
        </p:nvSpPr>
        <p:spPr>
          <a:xfrm>
            <a:off x="8826500" y="71120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Extra security needed at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Austin Metcalf's funeral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8255000" y="7747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119662" y="121761"/>
                </a:moveTo>
                <a:lnTo>
                  <a:pt x="106468" y="106918"/>
                </a:lnTo>
                <a:cubicBezTo>
                  <a:pt x="97649" y="96996"/>
                  <a:pt x="97649" y="80883"/>
                  <a:pt x="106468" y="70961"/>
                </a:cubicBezTo>
                <a:lnTo>
                  <a:pt x="187396" y="-20161"/>
                </a:lnTo>
                <a:cubicBezTo>
                  <a:pt x="196215" y="-30083"/>
                  <a:pt x="210538" y="-30083"/>
                  <a:pt x="219357" y="-20161"/>
                </a:cubicBezTo>
                <a:lnTo>
                  <a:pt x="232551" y="-5239"/>
                </a:lnTo>
                <a:cubicBezTo>
                  <a:pt x="241371" y="4683"/>
                  <a:pt x="241371" y="20796"/>
                  <a:pt x="232551" y="30718"/>
                </a:cubicBezTo>
                <a:lnTo>
                  <a:pt x="151624" y="121761"/>
                </a:lnTo>
                <a:cubicBezTo>
                  <a:pt x="142804" y="131683"/>
                  <a:pt x="128482" y="131683"/>
                  <a:pt x="119662" y="121761"/>
                </a:cubicBezTo>
                <a:close/>
                <a:moveTo>
                  <a:pt x="194733" y="168037"/>
                </a:moveTo>
                <a:lnTo>
                  <a:pt x="172579" y="143113"/>
                </a:lnTo>
                <a:lnTo>
                  <a:pt x="251601" y="54213"/>
                </a:lnTo>
                <a:lnTo>
                  <a:pt x="335844" y="148987"/>
                </a:lnTo>
                <a:lnTo>
                  <a:pt x="256822" y="237887"/>
                </a:lnTo>
                <a:lnTo>
                  <a:pt x="234668" y="212963"/>
                </a:lnTo>
                <a:lnTo>
                  <a:pt x="70979" y="397113"/>
                </a:lnTo>
                <a:cubicBezTo>
                  <a:pt x="59972" y="409496"/>
                  <a:pt x="42122" y="409496"/>
                  <a:pt x="31044" y="397113"/>
                </a:cubicBezTo>
                <a:cubicBezTo>
                  <a:pt x="19967" y="384731"/>
                  <a:pt x="20038" y="364649"/>
                  <a:pt x="31044" y="352187"/>
                </a:cubicBezTo>
                <a:lnTo>
                  <a:pt x="194733" y="168037"/>
                </a:lnTo>
                <a:close/>
                <a:moveTo>
                  <a:pt x="275802" y="297339"/>
                </a:moveTo>
                <a:cubicBezTo>
                  <a:pt x="266982" y="287417"/>
                  <a:pt x="266982" y="271304"/>
                  <a:pt x="275802" y="261382"/>
                </a:cubicBezTo>
                <a:lnTo>
                  <a:pt x="356729" y="170339"/>
                </a:lnTo>
                <a:cubicBezTo>
                  <a:pt x="365548" y="160417"/>
                  <a:pt x="379871" y="160417"/>
                  <a:pt x="388691" y="170339"/>
                </a:cubicBezTo>
                <a:lnTo>
                  <a:pt x="401884" y="185182"/>
                </a:lnTo>
                <a:cubicBezTo>
                  <a:pt x="410704" y="195104"/>
                  <a:pt x="410704" y="211217"/>
                  <a:pt x="401884" y="221139"/>
                </a:cubicBezTo>
                <a:lnTo>
                  <a:pt x="320957" y="312261"/>
                </a:lnTo>
                <a:cubicBezTo>
                  <a:pt x="312138" y="322183"/>
                  <a:pt x="297815" y="322183"/>
                  <a:pt x="288996" y="312261"/>
                </a:cubicBezTo>
                <a:lnTo>
                  <a:pt x="275802" y="297418"/>
                </a:lnTo>
                <a:close/>
              </a:path>
            </a:pathLst>
          </a:custGeom>
          <a:solidFill>
            <a:srgbClr val="C41E3A"/>
          </a:solidFill>
          <a:ln/>
        </p:spPr>
      </p:sp>
      <p:sp>
        <p:nvSpPr>
          <p:cNvPr id="32" name="Text 30"/>
          <p:cNvSpPr/>
          <p:nvPr/>
        </p:nvSpPr>
        <p:spPr>
          <a:xfrm>
            <a:off x="8826500" y="7683500"/>
            <a:ext cx="6350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</a:t>
            </a:r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gag order</a:t>
            </a:r>
            <a:pPr algn="l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silenced defense while misinformation spread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15113000" y="8636000"/>
            <a:ext cx="635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5A6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09</a:t>
            </a:r>
            <a:endParaRPr lang="en-US" sz="14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Trial Should Be a Mistrial! - The Karmelo Anthony Case</dc:title>
  <dc:subject>This Trial Should Be a Mistrial! - The Karmelo Anthony Case</dc:subject>
  <dc:creator>Kimi</dc:creator>
  <cp:lastModifiedBy>Kimi</cp:lastModifiedBy>
  <cp:revision>1</cp:revision>
  <dcterms:created xsi:type="dcterms:W3CDTF">2026-06-21T01:10:38Z</dcterms:created>
  <dcterms:modified xsi:type="dcterms:W3CDTF">2026-06-21T01:10:38Z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{"Label":"This Trial Should Be a Mistrial! - The Karmelo Anthony Case","ContentProducer":"001191110108MACG2KBH8F10000","ProduceID":"19ee774f-bec2-8cb0-8000-00006afe8cf2","ReservedCode1":"","ContentPropagator":"001191110108MACG2KBH8F20000","PropagateID":"19ee7731-6a52-846e-8000-095e88767ddb","ReservedCode2":""}</vt:lpwstr>
  </property>
</Properties>
</file>